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301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12011025" cy="6859588"/>
  <p:notesSz cx="9926638" cy="6797675"/>
  <p:defaultTextStyle>
    <a:defPPr>
      <a:defRPr lang="pl-PL"/>
    </a:defPPr>
    <a:lvl1pPr marL="0" algn="l" defTabSz="1207460">
      <a:defRPr sz="2400">
        <a:solidFill>
          <a:schemeClr val="tx1"/>
        </a:solidFill>
        <a:latin typeface="+mn-lt"/>
        <a:ea typeface="+mn-ea"/>
        <a:cs typeface="+mn-cs"/>
      </a:defRPr>
    </a:lvl1pPr>
    <a:lvl2pPr marL="603729" algn="l" defTabSz="1207460">
      <a:defRPr sz="2400">
        <a:solidFill>
          <a:schemeClr val="tx1"/>
        </a:solidFill>
        <a:latin typeface="+mn-lt"/>
        <a:ea typeface="+mn-ea"/>
        <a:cs typeface="+mn-cs"/>
      </a:defRPr>
    </a:lvl2pPr>
    <a:lvl3pPr marL="1207460" algn="l" defTabSz="1207460">
      <a:defRPr sz="2400">
        <a:solidFill>
          <a:schemeClr val="tx1"/>
        </a:solidFill>
        <a:latin typeface="+mn-lt"/>
        <a:ea typeface="+mn-ea"/>
        <a:cs typeface="+mn-cs"/>
      </a:defRPr>
    </a:lvl3pPr>
    <a:lvl4pPr marL="1811189" algn="l" defTabSz="1207460">
      <a:defRPr sz="2400">
        <a:solidFill>
          <a:schemeClr val="tx1"/>
        </a:solidFill>
        <a:latin typeface="+mn-lt"/>
        <a:ea typeface="+mn-ea"/>
        <a:cs typeface="+mn-cs"/>
      </a:defRPr>
    </a:lvl4pPr>
    <a:lvl5pPr marL="2414918" algn="l" defTabSz="1207460">
      <a:defRPr sz="2400">
        <a:solidFill>
          <a:schemeClr val="tx1"/>
        </a:solidFill>
        <a:latin typeface="+mn-lt"/>
        <a:ea typeface="+mn-ea"/>
        <a:cs typeface="+mn-cs"/>
      </a:defRPr>
    </a:lvl5pPr>
    <a:lvl6pPr marL="3018648" algn="l" defTabSz="1207460">
      <a:defRPr sz="2400">
        <a:solidFill>
          <a:schemeClr val="tx1"/>
        </a:solidFill>
        <a:latin typeface="+mn-lt"/>
        <a:ea typeface="+mn-ea"/>
        <a:cs typeface="+mn-cs"/>
      </a:defRPr>
    </a:lvl6pPr>
    <a:lvl7pPr marL="3622377" algn="l" defTabSz="1207460">
      <a:defRPr sz="2400">
        <a:solidFill>
          <a:schemeClr val="tx1"/>
        </a:solidFill>
        <a:latin typeface="+mn-lt"/>
        <a:ea typeface="+mn-ea"/>
        <a:cs typeface="+mn-cs"/>
      </a:defRPr>
    </a:lvl7pPr>
    <a:lvl8pPr marL="4226108" algn="l" defTabSz="1207460">
      <a:defRPr sz="2400">
        <a:solidFill>
          <a:schemeClr val="tx1"/>
        </a:solidFill>
        <a:latin typeface="+mn-lt"/>
        <a:ea typeface="+mn-ea"/>
        <a:cs typeface="+mn-cs"/>
      </a:defRPr>
    </a:lvl8pPr>
    <a:lvl9pPr marL="4829837" algn="l" defTabSz="1207460">
      <a:defRPr sz="24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78B88A-C9DA-3AFC-2E9D-F9479587CD46}">
  <a:tblStyle styleId="{9778B88A-C9DA-3AFC-2E9D-F9479587CD46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8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dPt>
            <c:idx val="0"/>
            <c:bubble3D val="0"/>
            <c:spPr>
              <a:prstGeom prst="rect">
                <a:avLst/>
              </a:prstGeom>
              <a:solidFill>
                <a:schemeClr val="accent3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54-403E-9335-43D44F1D5831}"/>
              </c:ext>
            </c:extLst>
          </c:dPt>
          <c:dPt>
            <c:idx val="1"/>
            <c:bubble3D val="0"/>
            <c:spPr>
              <a:prstGeom prst="rect">
                <a:avLst/>
              </a:prstGeom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54-403E-9335-43D44F1D5831}"/>
              </c:ext>
            </c:extLst>
          </c:dPt>
          <c:dPt>
            <c:idx val="2"/>
            <c:bubble3D val="0"/>
            <c:spPr>
              <a:prstGeom prst="rect">
                <a:avLst/>
              </a:prstGeom>
              <a:solidFill>
                <a:schemeClr val="accent3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D54-403E-9335-43D44F1D5831}"/>
              </c:ext>
            </c:extLst>
          </c:dPt>
          <c:dPt>
            <c:idx val="3"/>
            <c:bubble3D val="0"/>
            <c:spPr>
              <a:prstGeom prst="rect">
                <a:avLst/>
              </a:prstGeom>
              <a:solidFill>
                <a:schemeClr val="accent3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D54-403E-9335-43D44F1D58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prstGeom prst="rect">
                  <a:avLst/>
                </a:prstGeom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Arkusz1!$A$2:$A$5</c:f>
              <c:strCache>
                <c:ptCount val="4"/>
                <c:pt idx="0">
                  <c:v>Sosna</c:v>
                </c:pt>
                <c:pt idx="1">
                  <c:v>Brzoza</c:v>
                </c:pt>
                <c:pt idx="2">
                  <c:v>Dąb</c:v>
                </c:pt>
                <c:pt idx="3">
                  <c:v>pozostałe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82</c:v>
                </c:pt>
                <c:pt idx="1">
                  <c:v>6</c:v>
                </c:pt>
                <c:pt idx="2">
                  <c:v>5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D54-403E-9335-43D44F1D583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Sosna</c:v>
                </c:pt>
              </c:strCache>
            </c:strRef>
          </c:tx>
          <c:dPt>
            <c:idx val="0"/>
            <c:bubble3D val="0"/>
            <c:spPr>
              <a:prstGeom prst="rect">
                <a:avLst/>
              </a:prstGeom>
              <a:solidFill>
                <a:schemeClr val="accent3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CD54-403E-9335-43D44F1D5831}"/>
              </c:ext>
            </c:extLst>
          </c:dPt>
          <c:dPt>
            <c:idx val="1"/>
            <c:bubble3D val="0"/>
            <c:spPr>
              <a:prstGeom prst="rect">
                <a:avLst/>
              </a:prstGeom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CD54-403E-9335-43D44F1D5831}"/>
              </c:ext>
            </c:extLst>
          </c:dPt>
          <c:dPt>
            <c:idx val="2"/>
            <c:bubble3D val="0"/>
            <c:spPr>
              <a:prstGeom prst="rect">
                <a:avLst/>
              </a:prstGeom>
              <a:solidFill>
                <a:schemeClr val="accent3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CD54-403E-9335-43D44F1D5831}"/>
              </c:ext>
            </c:extLst>
          </c:dPt>
          <c:dPt>
            <c:idx val="3"/>
            <c:bubble3D val="0"/>
            <c:spPr>
              <a:prstGeom prst="rect">
                <a:avLst/>
              </a:prstGeom>
              <a:solidFill>
                <a:schemeClr val="accent3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CD54-403E-9335-43D44F1D5831}"/>
              </c:ext>
            </c:extLst>
          </c:dPt>
          <c:cat>
            <c:strRef>
              <c:f>Arkusz1!$A$2:$A$5</c:f>
              <c:strCache>
                <c:ptCount val="4"/>
                <c:pt idx="0">
                  <c:v>Sosna</c:v>
                </c:pt>
                <c:pt idx="1">
                  <c:v>Brzoza</c:v>
                </c:pt>
                <c:pt idx="2">
                  <c:v>Dąb</c:v>
                </c:pt>
                <c:pt idx="3">
                  <c:v>pozostałe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D54-403E-9335-43D44F1D58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prstGeom prst="rect">
          <a:avLst/>
        </a:prstGeom>
        <a:noFill/>
        <a:ln>
          <a:noFill/>
        </a:ln>
        <a:effectLst/>
      </c:spPr>
    </c:plotArea>
    <c:legend>
      <c:legendPos val="b"/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xfrm>
      <a:off x="7471614" y="277825"/>
      <a:ext cx="3643634" cy="2219985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434471" cy="491852"/>
          </a:xfrm>
          <a:prstGeom prst="rect">
            <a:avLst/>
          </a:prstGeom>
        </p:spPr>
        <p:txBody>
          <a:bodyPr vert="horz" lIns="81034" tIns="40517" rIns="81034" bIns="40517" rtlCol="0"/>
          <a:lstStyle>
            <a:lvl1pPr algn="l">
              <a:defRPr sz="11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 bwMode="auto">
          <a:xfrm>
            <a:off x="3182239" y="0"/>
            <a:ext cx="2434471" cy="491852"/>
          </a:xfrm>
          <a:prstGeom prst="rect">
            <a:avLst/>
          </a:prstGeom>
        </p:spPr>
        <p:txBody>
          <a:bodyPr vert="horz" lIns="81034" tIns="40517" rIns="81034" bIns="40517" rtlCol="0"/>
          <a:lstStyle>
            <a:lvl1pPr algn="r">
              <a:defRPr sz="1100"/>
            </a:lvl1pPr>
          </a:lstStyle>
          <a:p>
            <a:pPr>
              <a:defRPr/>
            </a:pPr>
            <a:fld id="{1900125D-A02B-494F-866C-7913DAF02FA0}" type="datetimeFigureOut">
              <a:rPr lang="pl-PL"/>
              <a:t>21.08.2025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-420688" y="738188"/>
            <a:ext cx="6459538" cy="3689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1034" tIns="40517" rIns="81034" bIns="40517" rtlCol="0" anchor="ctr"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 bwMode="auto">
          <a:xfrm>
            <a:off x="561801" y="4672596"/>
            <a:ext cx="4494408" cy="4426669"/>
          </a:xfrm>
          <a:prstGeom prst="rect">
            <a:avLst/>
          </a:prstGeom>
        </p:spPr>
        <p:txBody>
          <a:bodyPr vert="horz" lIns="81034" tIns="40517" rIns="81034" bIns="40517" rtlCol="0"/>
          <a:lstStyle/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 bwMode="auto">
          <a:xfrm>
            <a:off x="0" y="9343483"/>
            <a:ext cx="2434471" cy="491852"/>
          </a:xfrm>
          <a:prstGeom prst="rect">
            <a:avLst/>
          </a:prstGeom>
        </p:spPr>
        <p:txBody>
          <a:bodyPr vert="horz" lIns="81034" tIns="40517" rIns="81034" bIns="40517" rtlCol="0" anchor="b"/>
          <a:lstStyle>
            <a:lvl1pPr algn="l">
              <a:defRPr sz="11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 bwMode="auto">
          <a:xfrm>
            <a:off x="3182239" y="9343483"/>
            <a:ext cx="2434471" cy="491852"/>
          </a:xfrm>
          <a:prstGeom prst="rect">
            <a:avLst/>
          </a:prstGeom>
        </p:spPr>
        <p:txBody>
          <a:bodyPr vert="horz" lIns="81034" tIns="40517" rIns="81034" bIns="40517" rtlCol="0" anchor="b"/>
          <a:lstStyle>
            <a:lvl1pPr algn="r">
              <a:defRPr sz="1100"/>
            </a:lvl1pPr>
          </a:lstStyle>
          <a:p>
            <a:pPr>
              <a:defRPr/>
            </a:pPr>
            <a:fld id="{FB93135E-1A4D-4336-90A6-23F92D43632E}" type="slidenum">
              <a:rPr lang="pl-PL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07460">
      <a:defRPr sz="1700">
        <a:solidFill>
          <a:schemeClr val="tx1"/>
        </a:solidFill>
        <a:latin typeface="+mn-lt"/>
        <a:ea typeface="+mn-ea"/>
        <a:cs typeface="+mn-cs"/>
      </a:defRPr>
    </a:lvl1pPr>
    <a:lvl2pPr marL="603729" algn="l" defTabSz="1207460">
      <a:defRPr sz="1700">
        <a:solidFill>
          <a:schemeClr val="tx1"/>
        </a:solidFill>
        <a:latin typeface="+mn-lt"/>
        <a:ea typeface="+mn-ea"/>
        <a:cs typeface="+mn-cs"/>
      </a:defRPr>
    </a:lvl2pPr>
    <a:lvl3pPr marL="1207460" algn="l" defTabSz="1207460">
      <a:defRPr sz="1700">
        <a:solidFill>
          <a:schemeClr val="tx1"/>
        </a:solidFill>
        <a:latin typeface="+mn-lt"/>
        <a:ea typeface="+mn-ea"/>
        <a:cs typeface="+mn-cs"/>
      </a:defRPr>
    </a:lvl3pPr>
    <a:lvl4pPr marL="1811189" algn="l" defTabSz="1207460">
      <a:defRPr sz="1700">
        <a:solidFill>
          <a:schemeClr val="tx1"/>
        </a:solidFill>
        <a:latin typeface="+mn-lt"/>
        <a:ea typeface="+mn-ea"/>
        <a:cs typeface="+mn-cs"/>
      </a:defRPr>
    </a:lvl4pPr>
    <a:lvl5pPr marL="2414918" algn="l" defTabSz="1207460">
      <a:defRPr sz="1700">
        <a:solidFill>
          <a:schemeClr val="tx1"/>
        </a:solidFill>
        <a:latin typeface="+mn-lt"/>
        <a:ea typeface="+mn-ea"/>
        <a:cs typeface="+mn-cs"/>
      </a:defRPr>
    </a:lvl5pPr>
    <a:lvl6pPr marL="3018648" algn="l" defTabSz="1207460">
      <a:defRPr sz="1700">
        <a:solidFill>
          <a:schemeClr val="tx1"/>
        </a:solidFill>
        <a:latin typeface="+mn-lt"/>
        <a:ea typeface="+mn-ea"/>
        <a:cs typeface="+mn-cs"/>
      </a:defRPr>
    </a:lvl6pPr>
    <a:lvl7pPr marL="3622377" algn="l" defTabSz="1207460">
      <a:defRPr sz="1700">
        <a:solidFill>
          <a:schemeClr val="tx1"/>
        </a:solidFill>
        <a:latin typeface="+mn-lt"/>
        <a:ea typeface="+mn-ea"/>
        <a:cs typeface="+mn-cs"/>
      </a:defRPr>
    </a:lvl7pPr>
    <a:lvl8pPr marL="4226108" algn="l" defTabSz="1207460">
      <a:defRPr sz="1700">
        <a:solidFill>
          <a:schemeClr val="tx1"/>
        </a:solidFill>
        <a:latin typeface="+mn-lt"/>
        <a:ea typeface="+mn-ea"/>
        <a:cs typeface="+mn-cs"/>
      </a:defRPr>
    </a:lvl8pPr>
    <a:lvl9pPr marL="4829837" algn="l" defTabSz="1207460">
      <a:defRPr sz="17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(Można ewentualnie dać zdjęcie nadleśniczego).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Zdjęcia z danego nadleśnictwa. 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7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/>
              <a:t>Ten slajd jest warty zachowania i wprowadzenia do wzoru. Warto podkreślić, że za pomniki przyrody odpowiedzialna jest gmina (można też podać ich liczbę). </a:t>
            </a:r>
          </a:p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4213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Ważne by linki działały!!! i wskazanie na aplikację mBDL.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Zdjęcie stosu drewna i odnowienia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Zdjęcie prac, wydarzeń z nadleśnictwa. 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Można dodać logo firm lub inne proste grafiki (BARDZO WAŻNE z lokalnego punktu widzenia) 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Uzupełniać wedle potrzeby. 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B93135E-1A4D-4336-90A6-23F92D43632E}" type="slidenum">
              <a:rPr lang="pl-PL"/>
              <a:t>21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br>
              <a:rPr lang="pl-PL" sz="1600">
                <a:latin typeface="Arial"/>
                <a:ea typeface="Calibri"/>
              </a:rPr>
            </a:br>
            <a:r>
              <a:rPr lang="pl-PL" sz="1600">
                <a:latin typeface="Arial"/>
                <a:ea typeface="Calibri"/>
              </a:rPr>
              <a:t>           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W miarę możliwości – zakres ilustrowany fotografiami gatunków, zagadnień</a:t>
            </a:r>
            <a:endParaRPr/>
          </a:p>
          <a:p>
            <a:pPr defTabSz="1070051">
              <a:defRPr/>
            </a:pPr>
            <a:r>
              <a:rPr lang="pl-PL"/>
              <a:t>KGP: raport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Uzupełnienie wedle potrzeb o inne działania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25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Większość danych dla Nadleśnictwa - 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Uzupełnienie wedle potrzeb o inne działania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26</a:t>
            </a:fld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Można uzupełnić o dodatkowe projekty, działania.</a:t>
            </a:r>
            <a:endParaRPr/>
          </a:p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28</a:t>
            </a:fld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Link do strony nadleśnictwa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30</a:t>
            </a:fld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E4D86-D1B0-4AD8-816C-B64A3B8E026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69BEE68-64FB-A11D-FB75-DEAE9C462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AD1B50D-CB3F-043E-2BD2-22F07FD638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Link do strony nadleśnictwa</a:t>
            </a:r>
            <a:endParaRPr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82444F3-87BE-1A55-16C3-112DC3435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897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Slajd na ewentualne zdjęcia z działań edukacyjnych (zdjęcia nie pokazujące twarzy dzieci). 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32</a:t>
            </a:fld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Ewentualny dodatkowy slajd – wedle uznania.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B93135E-1A4D-4336-90A6-23F92D43632E}" type="slidenum">
              <a:rPr lang="pl-PL"/>
              <a:t>33</a:t>
            </a:fld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Slajd przygotowany na bazie stworzonego już raportu z działalności edukacyjnej (w ograniczonej formie).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34</a:t>
            </a:fld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Slajd na ewentualne zdjęcia z działań edukacyjnych (zdjęcia nie pokazujące twarzy dzieci). 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35</a:t>
            </a:fld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Informacje o odbytych spotkaniach konsultacyjnych. 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36</a:t>
            </a:fld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Mapa projekt +link do mapy lasów społecznych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40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Wzór mapy – przygotowany przez RDLP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defTabSz="1070051">
              <a:defRPr/>
            </a:pPr>
            <a:r>
              <a:rPr lang="pl-PL"/>
              <a:t>KGP: raport plan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41</a:t>
            </a:fld>
            <a:endParaRPr 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defTabSz="1070051">
              <a:defRPr/>
            </a:pPr>
            <a:r>
              <a:rPr lang="pl-PL"/>
              <a:t>KGP: raport plan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42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Można dać grupowe zdjęcie pracowników. Można dodać schemat organizacyjny, jeśli jest czytelny.</a:t>
            </a:r>
            <a:endParaRPr/>
          </a:p>
          <a:p>
            <a:pPr>
              <a:defRPr/>
            </a:pPr>
            <a:r>
              <a:rPr lang="pl-PL"/>
              <a:t>Ważne aktywne linki do stron www z konkretnymi informacjami – dane do kontaktu. 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Dla nadleśnictwa, z dodatkową informacją dla gmin – raport.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Ważny aktywny link – fragment mapy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Warto dać zdjęcia nie tylko budynków, ale infrastruktury turystycznej, dróg, miejsc postojowych, np. w zasięgu gminy. 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Mapa – wzór przygotowana przez rdlp (z zaznaczeniem granicy danej gminy)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9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Zdjęcia z danego nadleśnictwa. </a:t>
            </a:r>
            <a:endParaRPr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339D79F-0ECB-480B-9306-A1BC32548124}" type="slidenum">
              <a:rPr lang="pl-PL"/>
              <a:t>10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Slajd tytułow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 bwMode="auto">
          <a:xfrm>
            <a:off x="900827" y="2130921"/>
            <a:ext cx="10209371" cy="1470366"/>
          </a:xfrm>
        </p:spPr>
        <p:txBody>
          <a:bodyPr/>
          <a:lstStyle/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 bwMode="auto">
          <a:xfrm>
            <a:off x="1801654" y="3887100"/>
            <a:ext cx="8407718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3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7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4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6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9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pl-PL"/>
              <a:t>Kliknij, aby edytować styl wzorca podtytułu</a:t>
            </a:r>
            <a:endParaRPr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F095654-D518-47B8-8E26-BBB49DC1D216}" type="datetimeFigureOut">
              <a:rPr lang="pl-PL"/>
              <a:t>21.08.2025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B89A78E-6D0C-4CE7-8A42-E4E3E8B42EBB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ytuł i tekst pionow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F095654-D518-47B8-8E26-BBB49DC1D216}" type="datetimeFigureOut">
              <a:rPr lang="pl-PL"/>
              <a:t>21.08.2025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B89A78E-6D0C-4CE7-8A42-E4E3E8B42EBB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ytuł pionowy i teks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 bwMode="auto">
          <a:xfrm>
            <a:off x="8707993" y="206425"/>
            <a:ext cx="2702481" cy="4388867"/>
          </a:xfrm>
        </p:spPr>
        <p:txBody>
          <a:bodyPr vert="eaVert"/>
          <a:lstStyle/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 bwMode="auto">
          <a:xfrm>
            <a:off x="600551" y="206425"/>
            <a:ext cx="7907258" cy="4388867"/>
          </a:xfrm>
        </p:spPr>
        <p:txBody>
          <a:bodyPr vert="eaVert"/>
          <a:lstStyle/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F095654-D518-47B8-8E26-BBB49DC1D216}" type="datetimeFigureOut">
              <a:rPr lang="pl-PL"/>
              <a:t>21.08.2025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B89A78E-6D0C-4CE7-8A42-E4E3E8B42EBB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2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3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4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5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6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7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8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9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F095654-D518-47B8-8E26-BBB49DC1D216}" type="datetimeFigureOut">
              <a:rPr lang="pl-PL"/>
              <a:t>21.08.2025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B89A78E-6D0C-4CE7-8A42-E4E3E8B42EBB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0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1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2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3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4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5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6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7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8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9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Nagłówek sekcj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948787" y="4407922"/>
            <a:ext cx="1020937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948787" y="2907387"/>
            <a:ext cx="10209371" cy="1500534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6037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74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1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14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0186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622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2261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8298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F095654-D518-47B8-8E26-BBB49DC1D216}" type="datetimeFigureOut">
              <a:rPr lang="pl-PL"/>
              <a:t>21.08.2025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B89A78E-6D0C-4CE7-8A42-E4E3E8B42EBB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0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1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2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3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4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5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6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7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8_Tytuł i zawartoś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 txBox="1"/>
          <p:nvPr userDrawn="1"/>
        </p:nvSpPr>
        <p:spPr bwMode="auto">
          <a:xfrm>
            <a:off x="10133808" y="6345077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136BB9F-F41C-4172-B28A-19863538028F}" type="slidenum">
              <a:rPr lang="pl-PL" sz="1300">
                <a:solidFill>
                  <a:srgbClr val="005023"/>
                </a:solidFill>
                <a:latin typeface="Arial"/>
                <a:cs typeface="Arial"/>
              </a:rPr>
              <a:t>‹#›</a:t>
            </a:fld>
            <a:endParaRPr lang="pl-PL" sz="1300">
              <a:solidFill>
                <a:srgbClr val="005023"/>
              </a:solidFill>
              <a:latin typeface="Arial"/>
              <a:cs typeface="Arial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 hasCustomPrompt="1"/>
          </p:nvPr>
        </p:nvSpPr>
        <p:spPr bwMode="auto"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0">
                <a:solidFill>
                  <a:srgbClr val="00502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  <a:endParaRPr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/>
              <a:buChar char="•"/>
              <a:defRPr sz="2300">
                <a:latin typeface="Arial"/>
                <a:cs typeface="Arial"/>
              </a:defRPr>
            </a:lvl1pPr>
            <a:lvl2pPr>
              <a:buFont typeface="Arial"/>
              <a:buChar char="•"/>
              <a:defRPr sz="1650">
                <a:latin typeface="Arial"/>
                <a:cs typeface="Arial"/>
              </a:defRPr>
            </a:lvl2pPr>
          </a:lstStyle>
          <a:p>
            <a:pPr lvl="0">
              <a:defRPr/>
            </a:pPr>
            <a:r>
              <a:rPr lang="pl-PL"/>
              <a:t>Treść główna, punkt 1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1">
              <a:defRPr/>
            </a:pPr>
            <a:endParaRPr lang="pl-PL"/>
          </a:p>
          <a:p>
            <a:pPr marL="337688" marR="0" lvl="0" indent="-337688" algn="l" defTabSz="90050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pl-PL"/>
              <a:t>Treść główna, punkt 2</a:t>
            </a:r>
            <a:endParaRPr/>
          </a:p>
          <a:p>
            <a:pPr lvl="1">
              <a:defRPr/>
            </a:pPr>
            <a:r>
              <a:rPr lang="pl-PL"/>
              <a:t>Podpunkt 1, wymieniane treści, informacje</a:t>
            </a:r>
            <a:endParaRPr/>
          </a:p>
          <a:p>
            <a:pPr lvl="1">
              <a:defRPr/>
            </a:pPr>
            <a:r>
              <a:rPr lang="pl-PL"/>
              <a:t>Podpunkt 2, wymieniane treści, informacje</a:t>
            </a:r>
            <a:endParaRPr/>
          </a:p>
          <a:p>
            <a:pPr lvl="0">
              <a:defRPr/>
            </a:pPr>
            <a:endParaRPr lang="pl-PL"/>
          </a:p>
          <a:p>
            <a:pPr lvl="0">
              <a:defRPr/>
            </a:pPr>
            <a:endParaRPr lang="pl-PL"/>
          </a:p>
          <a:p>
            <a:pPr lvl="1">
              <a:defRPr/>
            </a:pPr>
            <a:endParaRPr lang="pl-PL"/>
          </a:p>
        </p:txBody>
      </p:sp>
      <p:sp>
        <p:nvSpPr>
          <p:cNvPr id="9" name="pole tekstowe 8"/>
          <p:cNvSpPr txBox="1"/>
          <p:nvPr userDrawn="1"/>
        </p:nvSpPr>
        <p:spPr bwMode="auto"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300">
                <a:solidFill>
                  <a:srgbClr val="005023"/>
                </a:solidFill>
                <a:latin typeface="Arial"/>
                <a:cs typeface="Arial"/>
              </a:rPr>
              <a:t>www.lasy.gov.pl</a:t>
            </a:r>
            <a:endParaRPr lang="pl-PL" sz="1300">
              <a:solidFill>
                <a:srgbClr val="00502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76236" y="288951"/>
            <a:ext cx="1876076" cy="5648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/>
          <a:srcRect l="29359" r="63633"/>
          <a:stretch/>
        </p:blipFill>
        <p:spPr bwMode="auto">
          <a:xfrm>
            <a:off x="-3175" y="-16639"/>
            <a:ext cx="711900" cy="6876226"/>
          </a:xfrm>
          <a:prstGeom prst="rect">
            <a:avLst/>
          </a:prstGeom>
        </p:spPr>
      </p:pic>
      <p:sp>
        <p:nvSpPr>
          <p:cNvPr id="6" name="Prostokąt: zaokrąglone rogi 5"/>
          <p:cNvSpPr/>
          <p:nvPr userDrawn="1"/>
        </p:nvSpPr>
        <p:spPr bwMode="auto"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Slajd pust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wa elementy zawartośc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 bwMode="auto">
          <a:xfrm>
            <a:off x="600551" y="1200431"/>
            <a:ext cx="530486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 bwMode="auto">
          <a:xfrm>
            <a:off x="6105606" y="1200431"/>
            <a:ext cx="530486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F095654-D518-47B8-8E26-BBB49DC1D216}" type="datetimeFigureOut">
              <a:rPr lang="pl-PL"/>
              <a:t>21.08.2025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B89A78E-6D0C-4CE7-8A42-E4E3E8B42EBB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Porównan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600551" y="274702"/>
            <a:ext cx="10809923" cy="114326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600551" y="1535470"/>
            <a:ext cx="5306955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729" indent="0">
              <a:buNone/>
              <a:defRPr sz="2600" b="1"/>
            </a:lvl2pPr>
            <a:lvl3pPr marL="1207460" indent="0">
              <a:buNone/>
              <a:defRPr sz="2400" b="1"/>
            </a:lvl3pPr>
            <a:lvl4pPr marL="1811189" indent="0">
              <a:buNone/>
              <a:defRPr sz="2100" b="1"/>
            </a:lvl4pPr>
            <a:lvl5pPr marL="2414918" indent="0">
              <a:buNone/>
              <a:defRPr sz="2100" b="1"/>
            </a:lvl5pPr>
            <a:lvl6pPr marL="3018648" indent="0">
              <a:buNone/>
              <a:defRPr sz="2100" b="1"/>
            </a:lvl6pPr>
            <a:lvl7pPr marL="3622377" indent="0">
              <a:buNone/>
              <a:defRPr sz="2100" b="1"/>
            </a:lvl7pPr>
            <a:lvl8pPr marL="4226108" indent="0">
              <a:buNone/>
              <a:defRPr sz="2100" b="1"/>
            </a:lvl8pPr>
            <a:lvl9pPr marL="4829837" indent="0">
              <a:buNone/>
              <a:defRPr sz="2100" b="1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 bwMode="auto">
          <a:xfrm>
            <a:off x="600551" y="2175379"/>
            <a:ext cx="5306955" cy="3952203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 bwMode="auto">
          <a:xfrm>
            <a:off x="6101438" y="1535470"/>
            <a:ext cx="5309040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729" indent="0">
              <a:buNone/>
              <a:defRPr sz="2600" b="1"/>
            </a:lvl2pPr>
            <a:lvl3pPr marL="1207460" indent="0">
              <a:buNone/>
              <a:defRPr sz="2400" b="1"/>
            </a:lvl3pPr>
            <a:lvl4pPr marL="1811189" indent="0">
              <a:buNone/>
              <a:defRPr sz="2100" b="1"/>
            </a:lvl4pPr>
            <a:lvl5pPr marL="2414918" indent="0">
              <a:buNone/>
              <a:defRPr sz="2100" b="1"/>
            </a:lvl5pPr>
            <a:lvl6pPr marL="3018648" indent="0">
              <a:buNone/>
              <a:defRPr sz="2100" b="1"/>
            </a:lvl6pPr>
            <a:lvl7pPr marL="3622377" indent="0">
              <a:buNone/>
              <a:defRPr sz="2100" b="1"/>
            </a:lvl7pPr>
            <a:lvl8pPr marL="4226108" indent="0">
              <a:buNone/>
              <a:defRPr sz="2100" b="1"/>
            </a:lvl8pPr>
            <a:lvl9pPr marL="4829837" indent="0">
              <a:buNone/>
              <a:defRPr sz="2100" b="1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 bwMode="auto">
          <a:xfrm>
            <a:off x="6101438" y="2175379"/>
            <a:ext cx="5309040" cy="3952203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F095654-D518-47B8-8E26-BBB49DC1D216}" type="datetimeFigureOut">
              <a:rPr lang="pl-PL"/>
              <a:t>21.08.2025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B89A78E-6D0C-4CE7-8A42-E4E3E8B42EBB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ylko tytu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F095654-D518-47B8-8E26-BBB49DC1D216}" type="datetimeFigureOut">
              <a:rPr lang="pl-PL"/>
              <a:t>21.08.2025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B89A78E-6D0C-4CE7-8A42-E4E3E8B42EBB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Pust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F095654-D518-47B8-8E26-BBB49DC1D216}" type="datetimeFigureOut">
              <a:rPr lang="pl-PL"/>
              <a:t>21.08.2025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B89A78E-6D0C-4CE7-8A42-E4E3E8B42EBB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Zawartość z podpise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600556" y="273113"/>
            <a:ext cx="3951544" cy="1162320"/>
          </a:xfrm>
        </p:spPr>
        <p:txBody>
          <a:bodyPr anchor="b"/>
          <a:lstStyle>
            <a:lvl1pPr algn="l">
              <a:defRPr sz="2600" b="1"/>
            </a:lvl1pPr>
          </a:lstStyle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 bwMode="auto">
          <a:xfrm>
            <a:off x="4695976" y="273116"/>
            <a:ext cx="6714497" cy="5854469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auto">
          <a:xfrm>
            <a:off x="600556" y="1435437"/>
            <a:ext cx="3951544" cy="4692149"/>
          </a:xfrm>
        </p:spPr>
        <p:txBody>
          <a:bodyPr/>
          <a:lstStyle>
            <a:lvl1pPr marL="0" indent="0">
              <a:buNone/>
              <a:defRPr sz="1800"/>
            </a:lvl1pPr>
            <a:lvl2pPr marL="603729" indent="0">
              <a:buNone/>
              <a:defRPr sz="1700"/>
            </a:lvl2pPr>
            <a:lvl3pPr marL="1207460" indent="0">
              <a:buNone/>
              <a:defRPr sz="1300"/>
            </a:lvl3pPr>
            <a:lvl4pPr marL="1811189" indent="0">
              <a:buNone/>
              <a:defRPr sz="1200"/>
            </a:lvl4pPr>
            <a:lvl5pPr marL="2414918" indent="0">
              <a:buNone/>
              <a:defRPr sz="1200"/>
            </a:lvl5pPr>
            <a:lvl6pPr marL="3018648" indent="0">
              <a:buNone/>
              <a:defRPr sz="1200"/>
            </a:lvl6pPr>
            <a:lvl7pPr marL="3622377" indent="0">
              <a:buNone/>
              <a:defRPr sz="1200"/>
            </a:lvl7pPr>
            <a:lvl8pPr marL="4226108" indent="0">
              <a:buNone/>
              <a:defRPr sz="1200"/>
            </a:lvl8pPr>
            <a:lvl9pPr marL="4829837" indent="0">
              <a:buNone/>
              <a:defRPr sz="1200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F095654-D518-47B8-8E26-BBB49DC1D216}" type="datetimeFigureOut">
              <a:rPr lang="pl-PL"/>
              <a:t>21.08.2025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B89A78E-6D0C-4CE7-8A42-E4E3E8B42EBB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Obraz z podpise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2354245" y="4801713"/>
            <a:ext cx="7206615" cy="566870"/>
          </a:xfrm>
        </p:spPr>
        <p:txBody>
          <a:bodyPr anchor="b"/>
          <a:lstStyle>
            <a:lvl1pPr algn="l">
              <a:defRPr sz="2600" b="1"/>
            </a:lvl1pPr>
          </a:lstStyle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 bwMode="auto">
          <a:xfrm>
            <a:off x="2354245" y="612917"/>
            <a:ext cx="7206615" cy="4115753"/>
          </a:xfrm>
        </p:spPr>
        <p:txBody>
          <a:bodyPr/>
          <a:lstStyle>
            <a:lvl1pPr marL="0" indent="0">
              <a:buNone/>
              <a:defRPr sz="4200"/>
            </a:lvl1pPr>
            <a:lvl2pPr marL="603729" indent="0">
              <a:buNone/>
              <a:defRPr sz="3700"/>
            </a:lvl2pPr>
            <a:lvl3pPr marL="1207460" indent="0">
              <a:buNone/>
              <a:defRPr sz="3200"/>
            </a:lvl3pPr>
            <a:lvl4pPr marL="1811189" indent="0">
              <a:buNone/>
              <a:defRPr sz="2600"/>
            </a:lvl4pPr>
            <a:lvl5pPr marL="2414918" indent="0">
              <a:buNone/>
              <a:defRPr sz="2600"/>
            </a:lvl5pPr>
            <a:lvl6pPr marL="3018648" indent="0">
              <a:buNone/>
              <a:defRPr sz="2600"/>
            </a:lvl6pPr>
            <a:lvl7pPr marL="3622377" indent="0">
              <a:buNone/>
              <a:defRPr sz="2600"/>
            </a:lvl7pPr>
            <a:lvl8pPr marL="4226108" indent="0">
              <a:buNone/>
              <a:defRPr sz="2600"/>
            </a:lvl8pPr>
            <a:lvl9pPr marL="4829837" indent="0">
              <a:buNone/>
              <a:defRPr sz="2600"/>
            </a:lvl9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auto">
          <a:xfrm>
            <a:off x="2354245" y="5368583"/>
            <a:ext cx="7206615" cy="805049"/>
          </a:xfrm>
        </p:spPr>
        <p:txBody>
          <a:bodyPr/>
          <a:lstStyle>
            <a:lvl1pPr marL="0" indent="0">
              <a:buNone/>
              <a:defRPr sz="1800"/>
            </a:lvl1pPr>
            <a:lvl2pPr marL="603729" indent="0">
              <a:buNone/>
              <a:defRPr sz="1700"/>
            </a:lvl2pPr>
            <a:lvl3pPr marL="1207460" indent="0">
              <a:buNone/>
              <a:defRPr sz="1300"/>
            </a:lvl3pPr>
            <a:lvl4pPr marL="1811189" indent="0">
              <a:buNone/>
              <a:defRPr sz="1200"/>
            </a:lvl4pPr>
            <a:lvl5pPr marL="2414918" indent="0">
              <a:buNone/>
              <a:defRPr sz="1200"/>
            </a:lvl5pPr>
            <a:lvl6pPr marL="3018648" indent="0">
              <a:buNone/>
              <a:defRPr sz="1200"/>
            </a:lvl6pPr>
            <a:lvl7pPr marL="3622377" indent="0">
              <a:buNone/>
              <a:defRPr sz="1200"/>
            </a:lvl7pPr>
            <a:lvl8pPr marL="4226108" indent="0">
              <a:buNone/>
              <a:defRPr sz="1200"/>
            </a:lvl8pPr>
            <a:lvl9pPr marL="4829837" indent="0">
              <a:buNone/>
              <a:defRPr sz="1200"/>
            </a:lvl9pPr>
          </a:lstStyle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F095654-D518-47B8-8E26-BBB49DC1D216}" type="datetimeFigureOut">
              <a:rPr lang="pl-PL"/>
              <a:t>21.08.2025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B89A78E-6D0C-4CE7-8A42-E4E3E8B42EBB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600551" y="274702"/>
            <a:ext cx="10809923" cy="1143265"/>
          </a:xfrm>
          <a:prstGeom prst="rect">
            <a:avLst/>
          </a:prstGeom>
        </p:spPr>
        <p:txBody>
          <a:bodyPr vert="horz" lIns="120747" tIns="60373" rIns="120747" bIns="60373" rtlCol="0" anchor="ctr">
            <a:normAutofit/>
          </a:bodyPr>
          <a:lstStyle/>
          <a:p>
            <a:pPr>
              <a:defRPr/>
            </a:pPr>
            <a:r>
              <a:rPr lang="pl-PL"/>
              <a:t>Kliknij, aby edytować styl</a:t>
            </a:r>
            <a:endParaRPr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600551" y="1600573"/>
            <a:ext cx="10809923" cy="4527011"/>
          </a:xfrm>
          <a:prstGeom prst="rect">
            <a:avLst/>
          </a:prstGeom>
        </p:spPr>
        <p:txBody>
          <a:bodyPr vert="horz" lIns="120747" tIns="60373" rIns="120747" bIns="60373" rtlCol="0">
            <a:normAutofit/>
          </a:bodyPr>
          <a:lstStyle/>
          <a:p>
            <a:pPr lvl="0">
              <a:defRPr/>
            </a:pPr>
            <a:r>
              <a:rPr lang="pl-PL"/>
              <a:t>Kliknij, aby edytować style wzorca tekstu</a:t>
            </a:r>
            <a:endParaRPr/>
          </a:p>
          <a:p>
            <a:pPr lvl="1">
              <a:defRPr/>
            </a:pPr>
            <a:r>
              <a:rPr lang="pl-PL"/>
              <a:t>Drugi poziom</a:t>
            </a:r>
            <a:endParaRPr/>
          </a:p>
          <a:p>
            <a:pPr lvl="2">
              <a:defRPr/>
            </a:pPr>
            <a:r>
              <a:rPr lang="pl-PL"/>
              <a:t>Trzeci poziom</a:t>
            </a:r>
            <a:endParaRPr/>
          </a:p>
          <a:p>
            <a:pPr lvl="3">
              <a:defRPr/>
            </a:pPr>
            <a:r>
              <a:rPr lang="pl-PL"/>
              <a:t>Czwarty poziom</a:t>
            </a:r>
            <a:endParaRPr/>
          </a:p>
          <a:p>
            <a:pPr lvl="4">
              <a:defRPr/>
            </a:pPr>
            <a:r>
              <a:rPr lang="pl-PL"/>
              <a:t>Piąty poziom</a:t>
            </a:r>
            <a:endParaRPr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 bwMode="auto">
          <a:xfrm>
            <a:off x="600551" y="6357824"/>
            <a:ext cx="2802573" cy="365210"/>
          </a:xfrm>
          <a:prstGeom prst="rect">
            <a:avLst/>
          </a:prstGeom>
        </p:spPr>
        <p:txBody>
          <a:bodyPr vert="horz" lIns="120747" tIns="60373" rIns="120747" bIns="6037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095654-D518-47B8-8E26-BBB49DC1D216}" type="datetimeFigureOut">
              <a:rPr lang="pl-PL"/>
              <a:t>21.08.2025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 bwMode="auto">
          <a:xfrm>
            <a:off x="4103767" y="6357824"/>
            <a:ext cx="3803491" cy="365210"/>
          </a:xfrm>
          <a:prstGeom prst="rect">
            <a:avLst/>
          </a:prstGeom>
        </p:spPr>
        <p:txBody>
          <a:bodyPr vert="horz" lIns="120747" tIns="60373" rIns="120747" bIns="6037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 bwMode="auto">
          <a:xfrm>
            <a:off x="8607901" y="6357824"/>
            <a:ext cx="2802573" cy="365210"/>
          </a:xfrm>
          <a:prstGeom prst="rect">
            <a:avLst/>
          </a:prstGeom>
        </p:spPr>
        <p:txBody>
          <a:bodyPr vert="horz" lIns="120747" tIns="60373" rIns="120747" bIns="6037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B89A78E-6D0C-4CE7-8A42-E4E3E8B42EBB}" type="slidenum">
              <a:rPr lang="pl-PL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txStyles>
    <p:titleStyle>
      <a:lvl1pPr algn="ctr" defTabSz="1207460">
        <a:spcBef>
          <a:spcPts val="0"/>
        </a:spcBef>
        <a:buNone/>
        <a:defRPr sz="58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2797" indent="-452797" algn="l" defTabSz="1207460">
        <a:spcBef>
          <a:spcPts val="0"/>
        </a:spcBef>
        <a:buFont typeface="Arial"/>
        <a:buChar char="•"/>
        <a:defRPr sz="4200">
          <a:solidFill>
            <a:schemeClr val="tx1"/>
          </a:solidFill>
          <a:latin typeface="+mn-lt"/>
          <a:ea typeface="+mn-ea"/>
          <a:cs typeface="+mn-cs"/>
        </a:defRPr>
      </a:lvl1pPr>
      <a:lvl2pPr marL="981060" indent="-377331" algn="l" defTabSz="1207460">
        <a:spcBef>
          <a:spcPts val="0"/>
        </a:spcBef>
        <a:buFont typeface="Arial"/>
        <a:buChar char="–"/>
        <a:defRPr sz="3700">
          <a:solidFill>
            <a:schemeClr val="tx1"/>
          </a:solidFill>
          <a:latin typeface="+mn-lt"/>
          <a:ea typeface="+mn-ea"/>
          <a:cs typeface="+mn-cs"/>
        </a:defRPr>
      </a:lvl2pPr>
      <a:lvl3pPr marL="1509324" indent="-301865" algn="l" defTabSz="120746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3pPr>
      <a:lvl4pPr marL="2113053" indent="-301865" algn="l" defTabSz="1207460">
        <a:spcBef>
          <a:spcPts val="0"/>
        </a:spcBef>
        <a:buFont typeface="Arial"/>
        <a:buChar char="–"/>
        <a:defRPr sz="2600">
          <a:solidFill>
            <a:schemeClr val="tx1"/>
          </a:solidFill>
          <a:latin typeface="+mn-lt"/>
          <a:ea typeface="+mn-ea"/>
          <a:cs typeface="+mn-cs"/>
        </a:defRPr>
      </a:lvl4pPr>
      <a:lvl5pPr marL="2716784" indent="-301865" algn="l" defTabSz="1207460">
        <a:spcBef>
          <a:spcPts val="0"/>
        </a:spcBef>
        <a:buFont typeface="Arial"/>
        <a:buChar char="»"/>
        <a:defRPr sz="2600">
          <a:solidFill>
            <a:schemeClr val="tx1"/>
          </a:solidFill>
          <a:latin typeface="+mn-lt"/>
          <a:ea typeface="+mn-ea"/>
          <a:cs typeface="+mn-cs"/>
        </a:defRPr>
      </a:lvl5pPr>
      <a:lvl6pPr marL="3320513" indent="-301865" algn="l" defTabSz="1207460">
        <a:spcBef>
          <a:spcPts val="0"/>
        </a:spcBef>
        <a:buFont typeface="Arial"/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6pPr>
      <a:lvl7pPr marL="3924242" indent="-301865" algn="l" defTabSz="1207460">
        <a:spcBef>
          <a:spcPts val="0"/>
        </a:spcBef>
        <a:buFont typeface="Arial"/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7pPr>
      <a:lvl8pPr marL="4527972" indent="-301865" algn="l" defTabSz="1207460">
        <a:spcBef>
          <a:spcPts val="0"/>
        </a:spcBef>
        <a:buFont typeface="Arial"/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8pPr>
      <a:lvl9pPr marL="5131702" indent="-301865" algn="l" defTabSz="1207460">
        <a:spcBef>
          <a:spcPts val="0"/>
        </a:spcBef>
        <a:buFont typeface="Arial"/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207460"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03729" algn="l" defTabSz="1207460"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207460" algn="l" defTabSz="1207460"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811189" algn="l" defTabSz="1207460"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414918" algn="l" defTabSz="1207460"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3018648" algn="l" defTabSz="1207460"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3622377" algn="l" defTabSz="1207460"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4226108" algn="l" defTabSz="1207460"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4829837" algn="l" defTabSz="1207460">
        <a:defRPr sz="24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5" Type="http://schemas.openxmlformats.org/officeDocument/2006/relationships/hyperlink" Target="https://www.bdl.lasy.gov.pl/portal/mbdl" TargetMode="External"/><Relationship Id="rId4" Type="http://schemas.openxmlformats.org/officeDocument/2006/relationships/hyperlink" Target="https://www.gov.pl/web/nadlesnictwo-babki/plan-urzadzenia-lasu2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isap.sejm.gov.pl/isap.nsf/download.xsp/WDU19911010444/U/D19910444Lj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encyklopedialesna.com/haslo/drewno-uzytkowe/" TargetMode="External"/><Relationship Id="rId4" Type="http://schemas.openxmlformats.org/officeDocument/2006/relationships/hyperlink" Target="https://encyklopedialesna.com/haslo/opal-1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hyperlink" Target="https://www.lasy.gov.pl/pl/publikacje/copy_of_gospodarka-lesna/hodowla/zasady-hodowli-lasu-dokument-w-opracowaniu/@@download/file/Zasady-hodowli-lasu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nadlesnictwo-oborniki/wydatkowanie-srodkow-na-cele-spolecznie-uzyteczn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oborniki.poznan.lasy.gov.pl/projekt-lasow-spolecznych" TargetMode="External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cyklopedialesna.com/haslo/drewno-uzytkowe/" TargetMode="External"/><Relationship Id="rId2" Type="http://schemas.openxmlformats.org/officeDocument/2006/relationships/hyperlink" Target="https://encyklopedialesna.com/haslo/opal-1/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1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hyperlink" Target="https://encyklopedialesna.com/haslo/odnowienie-lasu/" TargetMode="External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encyklopedialesna.com/haslo/pielegnowanie-upraw/" TargetMode="External"/><Relationship Id="rId5" Type="http://schemas.openxmlformats.org/officeDocument/2006/relationships/hyperlink" Target="https://encyklopedialesna.com/haslo/czyszczenia/" TargetMode="External"/><Relationship Id="rId4" Type="http://schemas.openxmlformats.org/officeDocument/2006/relationships/hyperlink" Target="https://encyklopedialesna.com/haslo/trzebiez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bdl.lasy.gov.pl/portal/mapy" TargetMode="External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mailto:oborniki@poznan.lasy.gov.pl" TargetMode="External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borniki.poznan.lasy.gov.pl/lesnictw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l.lasy.gov.pl/portal/map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 bwMode="auto">
          <a:xfrm>
            <a:off x="5777933" y="3155426"/>
            <a:ext cx="290464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650"/>
              <a:t> </a:t>
            </a:r>
            <a:endParaRPr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116647" y="340932"/>
            <a:ext cx="1570405" cy="97015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28966" y="403057"/>
            <a:ext cx="3406521" cy="101020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/>
          <a:srcRect l="21445" r="32113"/>
          <a:stretch/>
        </p:blipFill>
        <p:spPr bwMode="auto">
          <a:xfrm>
            <a:off x="-25641" y="35306"/>
            <a:ext cx="4193752" cy="6772589"/>
          </a:xfrm>
          <a:prstGeom prst="rect">
            <a:avLst/>
          </a:prstGeom>
        </p:spPr>
      </p:pic>
      <p:sp>
        <p:nvSpPr>
          <p:cNvPr id="16" name="Prostokąt: zaokrąglone rogi 15"/>
          <p:cNvSpPr/>
          <p:nvPr/>
        </p:nvSpPr>
        <p:spPr bwMode="auto">
          <a:xfrm>
            <a:off x="327607" y="403057"/>
            <a:ext cx="4193752" cy="6053130"/>
          </a:xfrm>
          <a:prstGeom prst="roundRect">
            <a:avLst>
              <a:gd name="adj" fmla="val 3230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l-PL" sz="3150"/>
          </a:p>
        </p:txBody>
      </p:sp>
      <p:cxnSp>
        <p:nvCxnSpPr>
          <p:cNvPr id="19" name="Łącznik prosty 18"/>
          <p:cNvCxnSpPr>
            <a:cxnSpLocks/>
          </p:cNvCxnSpPr>
          <p:nvPr/>
        </p:nvCxnSpPr>
        <p:spPr bwMode="auto">
          <a:xfrm>
            <a:off x="4924994" y="3997307"/>
            <a:ext cx="6620986" cy="0"/>
          </a:xfrm>
          <a:prstGeom prst="line">
            <a:avLst/>
          </a:prstGeom>
          <a:ln w="22225">
            <a:solidFill>
              <a:srgbClr val="CDB35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ole tekstowe 21"/>
          <p:cNvSpPr txBox="1"/>
          <p:nvPr/>
        </p:nvSpPr>
        <p:spPr bwMode="auto">
          <a:xfrm>
            <a:off x="699691" y="686814"/>
            <a:ext cx="2184500" cy="2425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1600">
                <a:solidFill>
                  <a:schemeClr val="bg1"/>
                </a:solidFill>
                <a:latin typeface="Arial"/>
                <a:cs typeface="Arial"/>
              </a:rPr>
              <a:t>www.lasy.gov.pl</a:t>
            </a:r>
            <a:endParaRPr lang="pl-PL" sz="160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 bwMode="auto">
          <a:xfrm>
            <a:off x="4924993" y="1602660"/>
            <a:ext cx="6621237" cy="22174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pl-PL" sz="3750" b="1" dirty="0">
                <a:solidFill>
                  <a:srgbClr val="005023"/>
                </a:solidFill>
                <a:latin typeface="Arial"/>
                <a:cs typeface="Arial"/>
              </a:rPr>
              <a:t>Nadleśnictwo Oborniki</a:t>
            </a:r>
            <a:endParaRPr dirty="0"/>
          </a:p>
          <a:p>
            <a:pPr>
              <a:defRPr/>
            </a:pPr>
            <a:br>
              <a:rPr lang="pl-PL" sz="3750" b="1" dirty="0">
                <a:solidFill>
                  <a:srgbClr val="005023"/>
                </a:solidFill>
                <a:latin typeface="Arial"/>
                <a:cs typeface="Arial"/>
              </a:rPr>
            </a:br>
            <a:r>
              <a:rPr lang="pl-PL" sz="2350" b="1" dirty="0">
                <a:solidFill>
                  <a:srgbClr val="005023"/>
                </a:solidFill>
                <a:latin typeface="Arial"/>
                <a:cs typeface="Arial"/>
              </a:rPr>
              <a:t>Informacja o działalności w roku 2024</a:t>
            </a:r>
            <a:br>
              <a:rPr lang="pl-PL" sz="2350" b="1" dirty="0">
                <a:solidFill>
                  <a:srgbClr val="005023"/>
                </a:solidFill>
                <a:latin typeface="Arial"/>
                <a:cs typeface="Arial"/>
              </a:rPr>
            </a:br>
            <a:r>
              <a:rPr lang="pl-PL" sz="2350" b="1" dirty="0">
                <a:solidFill>
                  <a:srgbClr val="005023"/>
                </a:solidFill>
                <a:latin typeface="Arial"/>
                <a:cs typeface="Arial"/>
              </a:rPr>
              <a:t>Plany na rok 2025</a:t>
            </a:r>
            <a:endParaRPr dirty="0"/>
          </a:p>
          <a:p>
            <a:pPr>
              <a:defRPr/>
            </a:pPr>
            <a:r>
              <a:rPr lang="pl-PL" sz="2350" b="1" dirty="0">
                <a:solidFill>
                  <a:srgbClr val="005023"/>
                </a:solidFill>
                <a:latin typeface="Arial"/>
                <a:cs typeface="Arial"/>
              </a:rPr>
              <a:t>Obszar Gminy Ryczywół</a:t>
            </a:r>
            <a:endParaRPr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4C28EE6-433B-4D28-C04F-CD1E2BB71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699" y="4070781"/>
            <a:ext cx="2173576" cy="23970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24991" y="869031"/>
            <a:ext cx="9581606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100" b="1">
                <a:solidFill>
                  <a:srgbClr val="005023"/>
                </a:solidFill>
                <a:latin typeface="Arial"/>
                <a:cs typeface="Arial"/>
              </a:rPr>
              <a:t>Przyroda na terenie Nadleśnictwa Oborniki</a:t>
            </a:r>
            <a:endParaRPr lang="pl-PL" sz="3150"/>
          </a:p>
        </p:txBody>
      </p:sp>
      <p:sp>
        <p:nvSpPr>
          <p:cNvPr id="8" name="pole tekstowe 7"/>
          <p:cNvSpPr txBox="1"/>
          <p:nvPr/>
        </p:nvSpPr>
        <p:spPr bwMode="auto">
          <a:xfrm>
            <a:off x="1481987" y="5895666"/>
            <a:ext cx="29393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400"/>
              <a:t>Skrzyp olbrzymi w rezerwacie Dołęga</a:t>
            </a:r>
            <a:endParaRPr/>
          </a:p>
          <a:p>
            <a:pPr>
              <a:defRPr/>
            </a:pPr>
            <a:endParaRPr lang="pl-PL" sz="1800"/>
          </a:p>
          <a:p>
            <a:pPr>
              <a:defRPr/>
            </a:pPr>
            <a:endParaRPr lang="pl-PL" sz="1800"/>
          </a:p>
          <a:p>
            <a:pPr>
              <a:defRPr/>
            </a:pPr>
            <a:endParaRPr lang="pl-PL" sz="1800"/>
          </a:p>
        </p:txBody>
      </p:sp>
      <p:sp>
        <p:nvSpPr>
          <p:cNvPr id="7" name="pole tekstowe 6"/>
          <p:cNvSpPr txBox="1"/>
          <p:nvPr/>
        </p:nvSpPr>
        <p:spPr bwMode="auto">
          <a:xfrm>
            <a:off x="5573464" y="5990557"/>
            <a:ext cx="166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l-PL" sz="1400"/>
              <a:t>Rezerwat przyrody </a:t>
            </a:r>
            <a:endParaRPr/>
          </a:p>
          <a:p>
            <a:pPr algn="r">
              <a:defRPr/>
            </a:pPr>
            <a:r>
              <a:rPr lang="pl-PL" sz="1400"/>
              <a:t>Świetlista Dąbrowa</a:t>
            </a:r>
            <a:endParaRPr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233313" y="3789834"/>
            <a:ext cx="4052038" cy="2702678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52742" y="1355156"/>
            <a:ext cx="3395370" cy="452716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853383" y="1355156"/>
            <a:ext cx="4405949" cy="293873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 bwMode="auto">
          <a:xfrm>
            <a:off x="9307127" y="1322398"/>
            <a:ext cx="166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400"/>
              <a:t>Rezerwat przyrody </a:t>
            </a:r>
            <a:endParaRPr/>
          </a:p>
          <a:p>
            <a:pPr>
              <a:defRPr/>
            </a:pPr>
            <a:r>
              <a:rPr lang="pl-PL" sz="1400"/>
              <a:t>Promenada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50370" y="1918266"/>
            <a:ext cx="7258408" cy="443226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 bwMode="auto">
          <a:xfrm>
            <a:off x="1324991" y="869031"/>
            <a:ext cx="9581606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100" b="1">
                <a:solidFill>
                  <a:srgbClr val="005023"/>
                </a:solidFill>
                <a:latin typeface="Arial"/>
                <a:cs typeface="Arial"/>
              </a:rPr>
              <a:t>Przyroda na terenie Nadleśnictwa Oborniki</a:t>
            </a:r>
            <a:endParaRPr lang="pl-PL" sz="315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24991" y="1413915"/>
            <a:ext cx="4104456" cy="272612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639280" y="1413916"/>
            <a:ext cx="3634835" cy="272612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3485232" y="343413"/>
            <a:ext cx="9581606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102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Cenne elementy przyrody na terenie Gminy Ryczywół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324992" y="2096534"/>
            <a:ext cx="623759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Obszary Chronionego Krajobrazu: </a:t>
            </a:r>
          </a:p>
          <a:p>
            <a:pPr>
              <a:spcAft>
                <a:spcPts val="600"/>
              </a:spcAft>
            </a:pPr>
            <a:r>
              <a:rPr lang="pl-PL" sz="1600" b="1" dirty="0"/>
              <a:t>       Dolina Wełny i Rynna Gołaniecko-Wągrowiecka, </a:t>
            </a:r>
          </a:p>
          <a:p>
            <a:pPr>
              <a:spcAft>
                <a:spcPts val="600"/>
              </a:spcAft>
            </a:pPr>
            <a:r>
              <a:rPr lang="pl-PL" sz="1600" b="1" dirty="0"/>
              <a:t>    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Obszary NATURA 2000: „ptasie” - Puszcza Notecka; </a:t>
            </a:r>
          </a:p>
          <a:p>
            <a:pPr>
              <a:spcAft>
                <a:spcPts val="600"/>
              </a:spcAft>
            </a:pPr>
            <a:r>
              <a:rPr lang="pl-PL" sz="1600" b="1" dirty="0"/>
              <a:t>       „siedliskowe” – Dolina Wełny, Bagno Chlebowo</a:t>
            </a:r>
          </a:p>
          <a:p>
            <a:pPr>
              <a:spcAft>
                <a:spcPts val="600"/>
              </a:spcAft>
            </a:pPr>
            <a:endParaRPr lang="pl-PL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Pomniki przyrody: 109, w tym na terenie Gminy Ryczywół</a:t>
            </a:r>
          </a:p>
          <a:p>
            <a:pPr>
              <a:spcAft>
                <a:spcPts val="600"/>
              </a:spcAft>
            </a:pPr>
            <a:r>
              <a:rPr lang="pl-PL" sz="1600" b="1" dirty="0"/>
              <a:t>       2 drzewa</a:t>
            </a:r>
          </a:p>
          <a:p>
            <a:pPr>
              <a:spcAft>
                <a:spcPts val="600"/>
              </a:spcAft>
            </a:pPr>
            <a:endParaRPr lang="pl-PL" sz="14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A690687-511B-1CA0-B2BE-7A25F0BF4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32" y="1485578"/>
            <a:ext cx="439248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80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78107" y="1053530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Plan urządzenia lasu – podstawa działalności nadleśnictwa</a:t>
            </a:r>
            <a:endParaRPr lang="pl-PL" sz="3150">
              <a:solidFill>
                <a:srgbClr val="005023"/>
              </a:solidFill>
            </a:endParaRPr>
          </a:p>
        </p:txBody>
      </p:sp>
      <p:sp>
        <p:nvSpPr>
          <p:cNvPr id="2" name="Lorem ipsum dolor sit amet, consectetur adipiscing elit,"/>
          <p:cNvSpPr txBox="1"/>
          <p:nvPr/>
        </p:nvSpPr>
        <p:spPr bwMode="auto">
          <a:xfrm>
            <a:off x="1378108" y="1509681"/>
            <a:ext cx="9811980" cy="2100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t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pl-PL" sz="1600"/>
              <a:t>To podstawowy dokument określający zasady gospodarki leśnej i funkcjonowanie nadleśnictwa. Plan zawiera opis i ocenę stanu lasu oraz cele, zadania i metody prowadzenia gospodarki leśnej</a:t>
            </a:r>
            <a:endParaRPr/>
          </a:p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pl-PL" sz="1600"/>
              <a:t>Opracowany jest </a:t>
            </a:r>
            <a:r>
              <a:rPr lang="pl-PL" sz="1600" b="1"/>
              <a:t>na 10 lat (dla Nadleśnictwa Oborniki na lata 2022-2031)</a:t>
            </a:r>
            <a:r>
              <a:rPr lang="pl-PL" sz="1600"/>
              <a:t>. </a:t>
            </a:r>
            <a:r>
              <a:rPr lang="pl-PL" sz="1600">
                <a:cs typeface="Times New Roman"/>
              </a:rPr>
              <a:t>Obejmuje całe nadleśnictwo, ale indywidualne planowanie dotyczy wydzieleń, czyli kilkuhektarowych, jednolitych fragmentów lasu. Takich wydzieleń jest w naszym nadleśnictwie kilka tysięcy.</a:t>
            </a:r>
            <a:endParaRPr/>
          </a:p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pl-PL" sz="1600">
                <a:cs typeface="Times New Roman"/>
              </a:rPr>
              <a:t>Plan wykonali specjaliści i eksperci spoza Lasów Państwowych. </a:t>
            </a:r>
            <a:r>
              <a:rPr lang="pl-PL" sz="1600"/>
              <a:t>Proces jego tworzenia i zatwierdzania jest precyzyjnie uregulowany i angażuje różne podmioty oraz społeczeństwo.</a:t>
            </a:r>
            <a:r>
              <a:rPr lang="pl-PL" sz="1600">
                <a:cs typeface="Times New Roman"/>
              </a:rPr>
              <a:t> Zatwierdził go Minister Klimatu i Środowiska. </a:t>
            </a:r>
            <a:endParaRPr/>
          </a:p>
        </p:txBody>
      </p:sp>
      <p:sp>
        <p:nvSpPr>
          <p:cNvPr id="3" name="pole tekstowe 2"/>
          <p:cNvSpPr txBox="1"/>
          <p:nvPr/>
        </p:nvSpPr>
        <p:spPr bwMode="auto">
          <a:xfrm>
            <a:off x="1277271" y="3789834"/>
            <a:ext cx="9581606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pl-PL" sz="1600" b="1"/>
              <a:t>W jakim celu wykonujemy plan urządzenia lasu (PUL)?</a:t>
            </a:r>
            <a:endParaRPr/>
          </a:p>
          <a:p>
            <a:pPr marL="285750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pl-PL" sz="1600" b="1"/>
              <a:t>Zrównoważone zarządzanie lasami</a:t>
            </a:r>
            <a:r>
              <a:rPr lang="pl-PL" sz="1600"/>
              <a:t> – zapewnienie równowagi między ochroną przyrody a użytkowaniem lasów w długiej perspektywie</a:t>
            </a:r>
            <a:endParaRPr/>
          </a:p>
          <a:p>
            <a:pPr marL="285750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pl-PL" sz="1600" b="1"/>
              <a:t>Ochrona ekosystemów leśnych</a:t>
            </a:r>
            <a:r>
              <a:rPr lang="pl-PL" sz="1600"/>
              <a:t> – uwzględnienie obszarów chronionych i działań na rzecz różnorodności</a:t>
            </a:r>
            <a:endParaRPr/>
          </a:p>
          <a:p>
            <a:pPr marL="285750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pl-PL" sz="1600" b="1"/>
              <a:t>Planowanie pozyskania drewna</a:t>
            </a:r>
            <a:r>
              <a:rPr lang="pl-PL" sz="1600"/>
              <a:t> – określenie, ile drewna można pozyskać, bez naruszania stabilności lasów</a:t>
            </a:r>
            <a:endParaRPr/>
          </a:p>
          <a:p>
            <a:pPr marL="285750" indent="-285750">
              <a:spcAft>
                <a:spcPts val="1200"/>
              </a:spcAft>
              <a:buFont typeface="Arial"/>
              <a:buChar char="•"/>
              <a:defRPr/>
            </a:pPr>
            <a:r>
              <a:rPr lang="pl-PL" sz="1600" b="1"/>
              <a:t>Dostosowanie gospodarki leśnej do warunków środowiskowych</a:t>
            </a:r>
            <a:r>
              <a:rPr lang="pl-PL" sz="1600"/>
              <a:t> – uwzględnienie klimatu, gleby i zasobów wodnych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78108" y="97236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Plan dostępny dla każdego</a:t>
            </a:r>
            <a:endParaRPr lang="pl-PL" sz="2350"/>
          </a:p>
        </p:txBody>
      </p:sp>
      <p:pic>
        <p:nvPicPr>
          <p:cNvPr id="3074" name="Picture 2" descr="Bank Danych o Lasach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864156" y="256550"/>
            <a:ext cx="2786930" cy="1112837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 bwMode="auto">
          <a:xfrm>
            <a:off x="1036960" y="1587908"/>
            <a:ext cx="6003889" cy="400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600" b="1"/>
              <a:t>Działamy transparentnie</a:t>
            </a:r>
            <a:r>
              <a:rPr lang="pl-PL" sz="1600"/>
              <a:t>. Dlatego przy tworzeniu planu odbywają się konsultacje społeczne. Gotowy plan podlega strategicznej ocenie oddziaływania na środowisku i jest opiniowany przez RDOŚ, IOŚ.</a:t>
            </a:r>
            <a:endParaRPr/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600" b="1"/>
              <a:t>Każdy ma wgląd do planu</a:t>
            </a:r>
            <a:r>
              <a:rPr lang="pl-PL" sz="1600"/>
              <a:t>. Plan urządzenia lasu umieszczamy w internetowym BIP. Do pobrania udostępniamy opis nadleśnictwa (elaborat) i program ochrony przyrody </a:t>
            </a:r>
            <a:r>
              <a:rPr lang="pl-PL" sz="1600" u="sng">
                <a:hlinkClick r:id="rId4" tooltip="https://www.gov.pl/web/nadlesnictwo-babki/plan-urzadzenia-lasu2"/>
              </a:rPr>
              <a:t>LINK</a:t>
            </a:r>
            <a:endParaRPr lang="pl-PL" sz="1600"/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600" b="1">
                <a:cs typeface="Times New Roman"/>
              </a:rPr>
              <a:t>Sprawdź, co zaplanowaliśmy w znanym Ci fragmencie lasu</a:t>
            </a:r>
            <a:r>
              <a:rPr lang="pl-PL" sz="1600">
                <a:cs typeface="Times New Roman"/>
              </a:rPr>
              <a:t>.</a:t>
            </a:r>
            <a:br>
              <a:rPr lang="pl-PL" sz="1600">
                <a:cs typeface="Times New Roman"/>
              </a:rPr>
            </a:br>
            <a:r>
              <a:rPr lang="pl-PL" sz="1600">
                <a:cs typeface="Times New Roman"/>
              </a:rPr>
              <a:t>Treść planu trafia także do Banku Danych o Lasach (bdl.lasy.gov.pl). Tutaj każdy może zapoznać się z charakterystyką wybranego wydzielenia leśnego i sprawdzić, jakie prace będziemy prowadzić w tym fragmencie lasu w okresie obowiązywania Planu.</a:t>
            </a:r>
            <a:endParaRPr/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600">
                <a:cs typeface="Times New Roman"/>
              </a:rPr>
              <a:t>Bank Danych o Lasach dostępny jest także </a:t>
            </a:r>
            <a:r>
              <a:rPr lang="pl-PL" sz="1600" u="sng">
                <a:cs typeface="Times New Roman"/>
                <a:hlinkClick r:id="rId5" tooltip="https://www.bdl.lasy.gov.pl/portal/mbdl"/>
              </a:rPr>
              <a:t>w wersji na urządzenia mobilne</a:t>
            </a:r>
            <a:endParaRPr lang="pl-PL" sz="1600">
              <a:cs typeface="Times New Roman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040850" y="1693397"/>
            <a:ext cx="4384772" cy="37890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 bwMode="auto">
          <a:xfrm>
            <a:off x="1214709" y="931667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Jak powstaje plan urządzenia lasu? </a:t>
            </a:r>
            <a:endParaRPr lang="pl-PL" sz="315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03115" y="1473234"/>
            <a:ext cx="8266893" cy="468927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78108" y="1159742"/>
            <a:ext cx="9581606" cy="81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Rozmiar zadań zapisanych w Planie Urządzenia Lasu na lata 2022 – 2031</a:t>
            </a:r>
            <a:endParaRPr lang="pl-PL" sz="3150"/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1108969" y="2147729"/>
            <a:ext cx="7344816" cy="25624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000" b="1">
                <a:latin typeface="Calibri"/>
                <a:ea typeface="Calibri"/>
                <a:cs typeface="Times New Roman"/>
              </a:rPr>
              <a:t>- </a:t>
            </a:r>
            <a:r>
              <a:rPr lang="pl-PL" sz="2000">
                <a:latin typeface="Calibri"/>
                <a:ea typeface="Calibri"/>
                <a:cs typeface="Calibri"/>
              </a:rPr>
              <a:t>etat miąższościowy użytków rębnych: 799 722 m3</a:t>
            </a:r>
            <a:endParaRPr lang="pl-PL" sz="2000">
              <a:latin typeface="Calibri"/>
              <a:ea typeface="Calibri"/>
              <a:cs typeface="Times New Roman"/>
            </a:endParaRPr>
          </a:p>
          <a:p>
            <a:pPr>
              <a:lnSpc>
                <a:spcPct val="114999"/>
              </a:lnSpc>
              <a:spcAft>
                <a:spcPts val="788"/>
              </a:spcAft>
              <a:defRPr/>
            </a:pPr>
            <a:r>
              <a:rPr lang="pl-PL" sz="2000">
                <a:latin typeface="Calibri"/>
                <a:ea typeface="Calibri"/>
                <a:cs typeface="Calibri"/>
              </a:rPr>
              <a:t>- etat  powierzchniowy cięć w użytkowaniu przedrębnym (ha) wraz z szacunkowym pozyskaniem (m3): 11 070,89 ha i 102 930 m3</a:t>
            </a:r>
            <a:endParaRPr lang="pl-PL" sz="2000">
              <a:latin typeface="Calibri"/>
              <a:ea typeface="Calibri"/>
              <a:cs typeface="Times New Roman"/>
            </a:endParaRPr>
          </a:p>
          <a:p>
            <a:pPr>
              <a:lnSpc>
                <a:spcPct val="114999"/>
              </a:lnSpc>
              <a:spcAft>
                <a:spcPts val="788"/>
              </a:spcAft>
              <a:defRPr/>
            </a:pPr>
            <a:r>
              <a:rPr lang="pl-PL" sz="2000">
                <a:latin typeface="Calibri"/>
                <a:ea typeface="Calibri"/>
                <a:cs typeface="Calibri"/>
              </a:rPr>
              <a:t>- projektowana powierzchnia zalesień i odnowień (ha): 2 339,63 ha</a:t>
            </a:r>
            <a:endParaRPr lang="pl-PL" sz="2000">
              <a:latin typeface="Calibri"/>
              <a:ea typeface="Calibri"/>
              <a:cs typeface="Times New Roman"/>
            </a:endParaRPr>
          </a:p>
          <a:p>
            <a:pPr>
              <a:lnSpc>
                <a:spcPct val="114999"/>
              </a:lnSpc>
              <a:spcAft>
                <a:spcPts val="788"/>
              </a:spcAft>
              <a:defRPr/>
            </a:pPr>
            <a:r>
              <a:rPr lang="pl-PL" sz="2000">
                <a:latin typeface="Calibri"/>
                <a:ea typeface="Calibri"/>
                <a:cs typeface="Calibri"/>
              </a:rPr>
              <a:t>- projektowana powierzchni pielęgnowania lasu (ha): 3 778,71 ha</a:t>
            </a:r>
            <a:endParaRPr lang="pl-PL" sz="200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000">
                <a:latin typeface="Calibri"/>
                <a:ea typeface="Calibri"/>
                <a:cs typeface="Calibri"/>
              </a:rPr>
              <a:t> </a:t>
            </a:r>
            <a:endParaRPr lang="pl-PL" sz="2000"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011025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61299" y="1598063"/>
            <a:ext cx="2649786" cy="3661827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 bwMode="auto">
          <a:xfrm>
            <a:off x="1475609" y="5878065"/>
            <a:ext cx="10135546" cy="39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2000"/>
              <a:t>Podstawowe definicje z zakresu gospodarki leśnej można znaleźć w </a:t>
            </a:r>
            <a:r>
              <a:rPr lang="pl-PL" sz="2000" u="sng">
                <a:hlinkClick r:id="rId4" tooltip="https://isap.sejm.gov.pl/isap.nsf/download.xsp/WDU19911010444/U/D19910444Lj.pdf"/>
              </a:rPr>
              <a:t>Ustawie o Lasach z 1991 r. </a:t>
            </a:r>
            <a:endParaRPr lang="pl-PL"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78108" y="1159742"/>
            <a:ext cx="9581606" cy="90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5250" b="1">
                <a:solidFill>
                  <a:srgbClr val="005023"/>
                </a:solidFill>
                <a:latin typeface="Arial"/>
                <a:cs typeface="Arial"/>
              </a:rPr>
              <a:t>Część II</a:t>
            </a:r>
            <a:endParaRPr lang="pl-PL" sz="5250"/>
          </a:p>
        </p:txBody>
      </p:sp>
      <p:sp>
        <p:nvSpPr>
          <p:cNvPr id="3" name="pole tekstowe 2"/>
          <p:cNvSpPr txBox="1"/>
          <p:nvPr/>
        </p:nvSpPr>
        <p:spPr bwMode="auto">
          <a:xfrm>
            <a:off x="1378108" y="4345518"/>
            <a:ext cx="9581606" cy="81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Co się działo w nadleśnictwie –</a:t>
            </a:r>
            <a:endParaRPr/>
          </a:p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- podsumowanie roku 2024</a:t>
            </a:r>
            <a:endParaRPr lang="pl-PL" sz="315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57840" y="4509914"/>
            <a:ext cx="2401177" cy="206893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70822" y="1204301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Pozyskanie drewna w 2024 roku (w Nadleśnictwie i w gminie)</a:t>
            </a:r>
            <a:endParaRPr lang="pl-PL" sz="3150"/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1406365" y="2061642"/>
            <a:ext cx="5967299" cy="96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b="1" i="1" dirty="0">
                <a:latin typeface="Calibri"/>
                <a:ea typeface="Calibri"/>
                <a:cs typeface="Calibri"/>
              </a:rPr>
              <a:t>116 300 m3 </a:t>
            </a:r>
            <a:endParaRPr dirty="0"/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i="1" dirty="0">
                <a:latin typeface="Calibri"/>
                <a:ea typeface="Calibri"/>
                <a:cs typeface="Calibri"/>
              </a:rPr>
              <a:t>w tym na terenie gminy Ryczywół: 9 729 m3</a:t>
            </a:r>
            <a:endParaRPr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949728" y="1973403"/>
            <a:ext cx="3799282" cy="284946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22249" y="4005858"/>
            <a:ext cx="3894518" cy="2440159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 bwMode="auto">
          <a:xfrm>
            <a:off x="1370822" y="4330230"/>
            <a:ext cx="3168351" cy="985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b="1" i="1" u="sng" dirty="0">
                <a:ea typeface="Calibri"/>
                <a:cs typeface="Calibri"/>
                <a:hlinkClick r:id="rId4" tooltip="https://encyklopedialesna.com/haslo/opal-1/"/>
              </a:rPr>
              <a:t>Drewno opałowe</a:t>
            </a:r>
            <a:r>
              <a:rPr lang="pl-PL" b="1" i="1" dirty="0">
                <a:ea typeface="Calibri"/>
                <a:cs typeface="Calibri"/>
              </a:rPr>
              <a:t> </a:t>
            </a:r>
            <a:endParaRPr lang="pl-PL" b="1" i="1" dirty="0">
              <a:highlight>
                <a:srgbClr val="FFFF00"/>
              </a:highlight>
              <a:ea typeface="Calibri"/>
              <a:cs typeface="Calibri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i="1" dirty="0"/>
              <a:t>9 869 m3</a:t>
            </a:r>
            <a:endParaRPr dirty="0"/>
          </a:p>
        </p:txBody>
      </p:sp>
      <p:sp>
        <p:nvSpPr>
          <p:cNvPr id="9" name="pole tekstowe 8"/>
          <p:cNvSpPr txBox="1"/>
          <p:nvPr/>
        </p:nvSpPr>
        <p:spPr bwMode="auto">
          <a:xfrm>
            <a:off x="1370822" y="3067224"/>
            <a:ext cx="2736304" cy="985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b="1" u="sng" dirty="0">
                <a:latin typeface="Calibri"/>
                <a:ea typeface="Calibri"/>
                <a:cs typeface="Calibri"/>
                <a:hlinkClick r:id="rId5" tooltip="https://encyklopedialesna.com/haslo/drewno-uzytkowe/"/>
              </a:rPr>
              <a:t>Drewno użytkowe</a:t>
            </a:r>
            <a:endParaRPr lang="pl-PL" b="1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dirty="0">
                <a:latin typeface="Calibri"/>
                <a:ea typeface="Calibri"/>
                <a:cs typeface="Calibri"/>
              </a:rPr>
              <a:t>106 431 m3</a:t>
            </a:r>
            <a:endParaRPr lang="pl-PL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78108" y="90951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Partnerzy gospodarczy</a:t>
            </a:r>
            <a:endParaRPr lang="pl-PL" sz="3150"/>
          </a:p>
        </p:txBody>
      </p:sp>
      <p:sp>
        <p:nvSpPr>
          <p:cNvPr id="6" name="pole tekstowe 5"/>
          <p:cNvSpPr txBox="1"/>
          <p:nvPr/>
        </p:nvSpPr>
        <p:spPr bwMode="auto">
          <a:xfrm>
            <a:off x="1378108" y="1279842"/>
            <a:ext cx="9581606" cy="4769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000" b="1" dirty="0">
                <a:latin typeface="Calibri"/>
                <a:ea typeface="Calibri"/>
                <a:cs typeface="Calibri"/>
              </a:rPr>
              <a:t>Usługobiorcy – zakłady usług leśnych </a:t>
            </a:r>
            <a:r>
              <a:rPr lang="pl-PL" sz="2000" dirty="0">
                <a:latin typeface="Calibri"/>
                <a:ea typeface="Calibri"/>
                <a:cs typeface="Calibri"/>
              </a:rPr>
              <a:t>– wykonują na rzecz Nadleśnictwa prace z zakresu gospodarki leśnej (pozyskanie drewna, hodowla i ochrona lasu, nasiennictwo, utrzymanie obiektów leśnych…) – w 2024 roku wykonali prace o wartości </a:t>
            </a:r>
            <a:r>
              <a:rPr lang="pl-PL" sz="2000" b="1" dirty="0">
                <a:latin typeface="Calibri"/>
                <a:ea typeface="Calibri"/>
                <a:cs typeface="Calibri"/>
              </a:rPr>
              <a:t>11 870 606,12 </a:t>
            </a:r>
            <a:r>
              <a:rPr lang="pl-PL" sz="2000" dirty="0">
                <a:latin typeface="Calibri"/>
                <a:ea typeface="Calibri"/>
                <a:cs typeface="Calibri"/>
              </a:rPr>
              <a:t>zł.</a:t>
            </a:r>
            <a:endParaRPr lang="pl-PL" sz="2000" b="1" dirty="0">
              <a:highlight>
                <a:srgbClr val="FFFF00"/>
              </a:highlight>
              <a:latin typeface="Calibri"/>
              <a:ea typeface="Calibri"/>
              <a:cs typeface="Calibri"/>
            </a:endParaRPr>
          </a:p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000" dirty="0">
                <a:latin typeface="Calibri"/>
                <a:ea typeface="Calibri"/>
                <a:cs typeface="Calibri"/>
              </a:rPr>
              <a:t>Byli to następujący przedsiębiorcy: „GROLAS” Usługi leśne , Z.U.L. Hanna </a:t>
            </a:r>
            <a:r>
              <a:rPr lang="pl-PL" sz="2000" dirty="0" err="1">
                <a:latin typeface="Calibri"/>
                <a:ea typeface="Calibri"/>
                <a:cs typeface="Calibri"/>
              </a:rPr>
              <a:t>Dylawerska</a:t>
            </a:r>
            <a:r>
              <a:rPr lang="pl-PL" sz="2000" dirty="0">
                <a:latin typeface="Calibri"/>
                <a:ea typeface="Calibri"/>
                <a:cs typeface="Calibri"/>
              </a:rPr>
              <a:t>, PPHU „TASZKAL” Tomasz </a:t>
            </a:r>
            <a:r>
              <a:rPr lang="pl-PL" sz="2000" dirty="0" err="1">
                <a:latin typeface="Calibri"/>
                <a:ea typeface="Calibri"/>
                <a:cs typeface="Calibri"/>
              </a:rPr>
              <a:t>Kalupa</a:t>
            </a:r>
            <a:r>
              <a:rPr lang="pl-PL" sz="2000" dirty="0">
                <a:latin typeface="Calibri"/>
                <a:ea typeface="Calibri"/>
                <a:cs typeface="Calibri"/>
              </a:rPr>
              <a:t>, Firma </a:t>
            </a:r>
            <a:r>
              <a:rPr lang="pl-PL" sz="2000" dirty="0" err="1">
                <a:latin typeface="Calibri"/>
                <a:ea typeface="Calibri"/>
                <a:cs typeface="Calibri"/>
              </a:rPr>
              <a:t>Usłogowo</a:t>
            </a:r>
            <a:r>
              <a:rPr lang="pl-PL" sz="2000" dirty="0">
                <a:latin typeface="Calibri"/>
                <a:ea typeface="Calibri"/>
                <a:cs typeface="Calibri"/>
              </a:rPr>
              <a:t>-handlowa Radosław </a:t>
            </a:r>
            <a:r>
              <a:rPr lang="pl-PL" sz="2000" dirty="0" err="1">
                <a:latin typeface="Calibri"/>
                <a:ea typeface="Calibri"/>
                <a:cs typeface="Calibri"/>
              </a:rPr>
              <a:t>Zabder</a:t>
            </a:r>
            <a:r>
              <a:rPr lang="pl-PL" sz="2000" dirty="0">
                <a:latin typeface="Calibri"/>
                <a:ea typeface="Calibri"/>
                <a:cs typeface="Calibri"/>
              </a:rPr>
              <a:t>, </a:t>
            </a:r>
            <a:r>
              <a:rPr lang="pl-PL" sz="2000" dirty="0" err="1">
                <a:latin typeface="Calibri"/>
                <a:ea typeface="Calibri"/>
                <a:cs typeface="Calibri"/>
              </a:rPr>
              <a:t>M.H.Forest</a:t>
            </a:r>
            <a:r>
              <a:rPr lang="pl-PL" sz="2000" dirty="0">
                <a:latin typeface="Calibri"/>
                <a:ea typeface="Calibri"/>
                <a:cs typeface="Calibri"/>
              </a:rPr>
              <a:t> Marcin Hirszfeld, Nadleśnictwo Pniewy, Z.U.L. „Leśnik” Leopold Kawa i Z.U.L. </a:t>
            </a:r>
            <a:r>
              <a:rPr lang="pl-PL" sz="2000" dirty="0" err="1">
                <a:latin typeface="Calibri"/>
                <a:ea typeface="Calibri"/>
                <a:cs typeface="Calibri"/>
              </a:rPr>
              <a:t>Nagel</a:t>
            </a:r>
            <a:r>
              <a:rPr lang="pl-PL" sz="2000" dirty="0">
                <a:latin typeface="Calibri"/>
                <a:ea typeface="Calibri"/>
                <a:cs typeface="Calibri"/>
              </a:rPr>
              <a:t> Mirosław „PINUS” Usługi Leśne.</a:t>
            </a:r>
            <a:endParaRPr lang="pl-PL" sz="2100" dirty="0">
              <a:latin typeface="Calibri"/>
              <a:ea typeface="Calibri"/>
              <a:cs typeface="Calibri"/>
            </a:endParaRPr>
          </a:p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000" b="1" dirty="0">
                <a:ea typeface="Calibri"/>
                <a:cs typeface="Calibri"/>
              </a:rPr>
              <a:t>Nabywcy drewna:</a:t>
            </a:r>
            <a:endParaRPr dirty="0"/>
          </a:p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000" dirty="0">
                <a:ea typeface="Calibri"/>
                <a:cs typeface="Times New Roman"/>
              </a:rPr>
              <a:t>W 2024 roku sprzedawaliśmy drewno (w łącznej ilości 113 442 m</a:t>
            </a:r>
            <a:r>
              <a:rPr lang="pl-PL" sz="2000" baseline="30000" dirty="0">
                <a:ea typeface="Calibri"/>
                <a:cs typeface="Times New Roman"/>
              </a:rPr>
              <a:t>3</a:t>
            </a:r>
            <a:r>
              <a:rPr lang="pl-PL" sz="2000" dirty="0">
                <a:ea typeface="Calibri"/>
                <a:cs typeface="Times New Roman"/>
              </a:rPr>
              <a:t>) 92 przedsiębiorcom z terenu całego kraju, także lokalnym z terenu gminy Ryczywół, np. </a:t>
            </a:r>
            <a:r>
              <a:rPr lang="pl-PL" sz="2000" dirty="0" err="1"/>
              <a:t>Notto</a:t>
            </a:r>
            <a:r>
              <a:rPr lang="pl-PL" sz="2000" dirty="0"/>
              <a:t> Sp. z o.o. Spółka Komandytowa, PHU TARTAK Andrzej </a:t>
            </a:r>
            <a:r>
              <a:rPr lang="pl-PL" sz="2000" dirty="0" err="1"/>
              <a:t>Szepczyński</a:t>
            </a:r>
            <a:r>
              <a:rPr lang="pl-PL" sz="2000" dirty="0"/>
              <a:t>. </a:t>
            </a:r>
            <a:endParaRPr lang="pl-PL" sz="2000" dirty="0">
              <a:highlight>
                <a:srgbClr val="FFFF00"/>
              </a:highlight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000" dirty="0">
                <a:ea typeface="Calibri"/>
                <a:cs typeface="Times New Roman"/>
              </a:rPr>
              <a:t>Obsłużyliśmy także indywidualnych nabywców detalicznych - w 1 011 transakcjach sprzedaliśmy 10 655,51 m</a:t>
            </a:r>
            <a:r>
              <a:rPr lang="pl-PL" sz="2000" baseline="30000" dirty="0">
                <a:ea typeface="Calibri"/>
                <a:cs typeface="Times New Roman"/>
              </a:rPr>
              <a:t>3</a:t>
            </a:r>
            <a:r>
              <a:rPr lang="pl-PL" sz="2000" dirty="0">
                <a:ea typeface="Calibri"/>
                <a:cs typeface="Times New Roman"/>
              </a:rPr>
              <a:t> drewna, przede wszystkim opałowego.</a:t>
            </a:r>
            <a:endParaRPr lang="pl-PL" sz="2000" dirty="0">
              <a:highlight>
                <a:srgbClr val="FFFF00"/>
              </a:highlight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5573464" y="189434"/>
            <a:ext cx="25922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4400" b="1" dirty="0">
                <a:solidFill>
                  <a:srgbClr val="005023"/>
                </a:solidFill>
                <a:latin typeface="Arial"/>
                <a:cs typeface="Arial"/>
              </a:rPr>
              <a:t>Wstęp</a:t>
            </a:r>
            <a:endParaRPr lang="pl-PL" sz="5400" dirty="0"/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1108967" y="909513"/>
            <a:ext cx="6988843" cy="5052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88"/>
              </a:spcAft>
              <a:defRPr/>
            </a:pPr>
            <a:r>
              <a:rPr lang="pl-PL" sz="1800">
                <a:latin typeface="Arial"/>
                <a:ea typeface="Calibri"/>
                <a:cs typeface="Arial"/>
              </a:rPr>
              <a:t>Lasy Państwowe to ogólnopolska organizacja, zarządzająca większością zasobów leśnych kraju.  W naszej pieczy znajduje się przeszło 7,6 mln ha gruntów. To ¼ Polski.</a:t>
            </a:r>
          </a:p>
          <a:p>
            <a:pPr>
              <a:spcAft>
                <a:spcPts val="787"/>
              </a:spcAft>
              <a:defRPr/>
            </a:pPr>
            <a:r>
              <a:rPr lang="pl-PL" sz="1800">
                <a:latin typeface="Arial"/>
                <a:ea typeface="Calibri"/>
                <a:cs typeface="Arial"/>
              </a:rPr>
              <a:t>Nadleśnictwo Oborniki to jedno z 429 nadleśnictw, które zarządzają lasami Skarbu Państwa na poziomie lokalnym. Dba o przyrodę, udostępnia lasy dla rekreacji, ale jest też istotnym podmiotem gospodarczym. Jest płatnikiem lokalnych podatków. Szczegółowe dane nt. działalności nadleśnictwa znajdą Państwo na kolejnych slajdach.</a:t>
            </a:r>
            <a:endParaRPr/>
          </a:p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000" b="1">
                <a:solidFill>
                  <a:srgbClr val="005023"/>
                </a:solidFill>
                <a:latin typeface="Arial"/>
                <a:ea typeface="Calibri"/>
                <a:cs typeface="Arial"/>
              </a:rPr>
              <a:t>Dlaczego przesyłamy Państwu ten raport?</a:t>
            </a:r>
            <a:endParaRPr/>
          </a:p>
          <a:p>
            <a:pPr marL="171450" indent="-171450">
              <a:lnSpc>
                <a:spcPct val="107000"/>
              </a:lnSpc>
              <a:spcAft>
                <a:spcPts val="788"/>
              </a:spcAft>
              <a:buFont typeface="Arial"/>
              <a:buChar char="•"/>
              <a:defRPr/>
            </a:pPr>
            <a:r>
              <a:rPr lang="pl-PL" sz="1600">
                <a:latin typeface="Arial"/>
                <a:ea typeface="Calibri"/>
                <a:cs typeface="Arial"/>
              </a:rPr>
              <a:t>Samorządy to nasz naturalny i bliski partner. </a:t>
            </a:r>
            <a:endParaRPr/>
          </a:p>
          <a:p>
            <a:pPr marL="171450" indent="-171450">
              <a:lnSpc>
                <a:spcPct val="107000"/>
              </a:lnSpc>
              <a:spcAft>
                <a:spcPts val="788"/>
              </a:spcAft>
              <a:buFont typeface="Arial"/>
              <a:buChar char="•"/>
              <a:defRPr/>
            </a:pPr>
            <a:r>
              <a:rPr lang="pl-PL" sz="1600">
                <a:latin typeface="Arial"/>
                <a:ea typeface="Calibri"/>
                <a:cs typeface="Arial"/>
              </a:rPr>
              <a:t>Raport traktujemy jako narzędzie w dialogu, który leśnicy chcą prowadzić ze stroną społeczną.</a:t>
            </a:r>
            <a:endParaRPr/>
          </a:p>
          <a:p>
            <a:pPr marL="171450" indent="-171450">
              <a:lnSpc>
                <a:spcPct val="107000"/>
              </a:lnSpc>
              <a:spcAft>
                <a:spcPts val="788"/>
              </a:spcAft>
              <a:buFont typeface="Arial"/>
              <a:buChar char="•"/>
              <a:defRPr/>
            </a:pPr>
            <a:r>
              <a:rPr lang="pl-PL" sz="1600">
                <a:latin typeface="Arial"/>
                <a:ea typeface="Calibri"/>
                <a:cs typeface="Arial"/>
              </a:rPr>
              <a:t>Zawiera on informacje o działalności naszego nadleśnictwa za rok 2024 oraz plan na 2025 rok. </a:t>
            </a:r>
            <a:endParaRPr/>
          </a:p>
          <a:p>
            <a:pPr>
              <a:lnSpc>
                <a:spcPct val="107000"/>
              </a:lnSpc>
              <a:spcAft>
                <a:spcPts val="788"/>
              </a:spcAft>
              <a:defRPr/>
            </a:pPr>
            <a:endParaRPr lang="pl-PL" sz="1600">
              <a:latin typeface="Arial"/>
              <a:ea typeface="Calibri"/>
              <a:cs typeface="Arial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186830" y="1102891"/>
            <a:ext cx="3522619" cy="50325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3485232" y="346365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Hodowla lasu – w nadleśnictwie</a:t>
            </a:r>
            <a:endParaRPr lang="pl-PL" sz="3150"/>
          </a:p>
        </p:txBody>
      </p:sp>
      <p:sp>
        <p:nvSpPr>
          <p:cNvPr id="9" name="pole tekstowe 8"/>
          <p:cNvSpPr txBox="1"/>
          <p:nvPr/>
        </p:nvSpPr>
        <p:spPr bwMode="auto">
          <a:xfrm>
            <a:off x="1395199" y="2685846"/>
            <a:ext cx="4180065" cy="2437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i="1">
                <a:solidFill>
                  <a:srgbClr val="00B050"/>
                </a:solidFill>
              </a:rPr>
              <a:t>Odnowienia</a:t>
            </a:r>
            <a:r>
              <a:rPr lang="pl-PL" sz="2350" i="1">
                <a:latin typeface="Calibri"/>
                <a:ea typeface="Calibri"/>
                <a:cs typeface="Calibri"/>
              </a:rPr>
              <a:t> – 274 ha</a:t>
            </a:r>
            <a:endParaRPr/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350" i="1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Trzebieże</a:t>
            </a:r>
            <a:r>
              <a:rPr lang="pl-PL" sz="2350" i="1">
                <a:latin typeface="Calibri"/>
                <a:ea typeface="Calibri"/>
                <a:cs typeface="Calibri"/>
              </a:rPr>
              <a:t> – 1 200 ha </a:t>
            </a:r>
            <a:endParaRPr/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350" i="1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Czyszczenia</a:t>
            </a:r>
            <a:r>
              <a:rPr lang="pl-PL" sz="2350" i="1">
                <a:latin typeface="Calibri"/>
                <a:ea typeface="Calibri"/>
                <a:cs typeface="Calibri"/>
              </a:rPr>
              <a:t> – 523 ha </a:t>
            </a:r>
            <a:endParaRPr/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350" i="1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Pielęgnacje</a:t>
            </a:r>
            <a:r>
              <a:rPr lang="pl-PL" sz="2350" i="1">
                <a:latin typeface="Calibri"/>
                <a:ea typeface="Calibri"/>
                <a:cs typeface="Calibri"/>
              </a:rPr>
              <a:t> – 528 ha</a:t>
            </a:r>
            <a:endParaRPr/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endParaRPr lang="pl-PL" sz="2350" i="1">
              <a:latin typeface="Calibri"/>
              <a:ea typeface="Calibri"/>
              <a:cs typeface="Calibri"/>
            </a:endParaRPr>
          </a:p>
        </p:txBody>
      </p:sp>
      <p:sp>
        <p:nvSpPr>
          <p:cNvPr id="4" name="pole tekstowe 3"/>
          <p:cNvSpPr txBox="1"/>
          <p:nvPr/>
        </p:nvSpPr>
        <p:spPr bwMode="auto">
          <a:xfrm>
            <a:off x="1739313" y="1167098"/>
            <a:ext cx="9865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/>
              <a:t>Wprowadzanie kolejnego pokolenia lasu to prace z zakresu odnowienia </a:t>
            </a:r>
            <a:br>
              <a:rPr lang="pl-PL"/>
            </a:br>
            <a:r>
              <a:rPr lang="pl-PL"/>
              <a:t>i zalesienia. Natomiast trzebieże, czyszczenia i pielęgnacje to prace prowadzone w młodych drzewostanach. </a:t>
            </a:r>
            <a:endParaRPr/>
          </a:p>
        </p:txBody>
      </p:sp>
      <p:sp>
        <p:nvSpPr>
          <p:cNvPr id="7" name="Prostokąt 6"/>
          <p:cNvSpPr/>
          <p:nvPr/>
        </p:nvSpPr>
        <p:spPr bwMode="auto">
          <a:xfrm>
            <a:off x="2573301" y="5878066"/>
            <a:ext cx="8688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800"/>
              <a:t>Podstawowe definicje z zakresu hodowli lasu można znaleźć w „</a:t>
            </a:r>
            <a:r>
              <a:rPr lang="pl-PL" sz="1800" u="sng">
                <a:hlinkClick r:id="rId4" tooltip="https://www.lasy.gov.pl/pl/publikacje/copy_of_gospodarka-lesna/hodowla/zasady-hodowli-lasu-dokument-w-opracowaniu/@@download/file/Zasady-hodowli-lasu.pdf"/>
              </a:rPr>
              <a:t>Zasadach Hodowli Lasu</a:t>
            </a:r>
            <a:r>
              <a:rPr lang="pl-PL" sz="1800"/>
              <a:t>”</a:t>
            </a:r>
            <a:endParaRPr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349328" y="2565698"/>
            <a:ext cx="4523539" cy="3026000"/>
          </a:xfrm>
          <a:prstGeom prst="rect">
            <a:avLst/>
          </a:prstGeom>
        </p:spPr>
      </p:pic>
      <p:pic>
        <p:nvPicPr>
          <p:cNvPr id="8" name="VID-20250203-WA004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/>
        </p:blipFill>
        <p:spPr bwMode="auto">
          <a:xfrm>
            <a:off x="9411520" y="2429960"/>
            <a:ext cx="1822247" cy="3240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082431" y="1745393"/>
            <a:ext cx="4326467" cy="4105270"/>
            <a:chOff x="0" y="0"/>
            <a:chExt cx="8783311" cy="8334251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668816"/>
              <a:ext cx="8783311" cy="7665435"/>
            </a:xfrm>
            <a:custGeom>
              <a:avLst/>
              <a:gdLst/>
              <a:ahLst/>
              <a:cxnLst/>
              <a:rect l="l" t="t" r="r" b="b"/>
              <a:pathLst>
                <a:path w="8783311" h="7665435" extrusionOk="0">
                  <a:moveTo>
                    <a:pt x="0" y="0"/>
                  </a:moveTo>
                  <a:lnTo>
                    <a:pt x="8783311" y="0"/>
                  </a:lnTo>
                  <a:lnTo>
                    <a:pt x="8783311" y="7665435"/>
                  </a:lnTo>
                  <a:lnTo>
                    <a:pt x="0" y="7665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/>
            </a:blipFill>
          </p:spPr>
        </p:sp>
        <p:sp>
          <p:nvSpPr>
            <p:cNvPr id="4" name="Freeform 4"/>
            <p:cNvSpPr/>
            <p:nvPr/>
          </p:nvSpPr>
          <p:spPr bwMode="auto">
            <a:xfrm>
              <a:off x="4733393" y="0"/>
              <a:ext cx="1825575" cy="3051874"/>
            </a:xfrm>
            <a:custGeom>
              <a:avLst/>
              <a:gdLst/>
              <a:ahLst/>
              <a:cxnLst/>
              <a:rect l="l" t="t" r="r" b="b"/>
              <a:pathLst>
                <a:path w="1825575" h="3051874" extrusionOk="0">
                  <a:moveTo>
                    <a:pt x="0" y="0"/>
                  </a:moveTo>
                  <a:lnTo>
                    <a:pt x="1825576" y="0"/>
                  </a:lnTo>
                  <a:lnTo>
                    <a:pt x="1825576" y="3051874"/>
                  </a:lnTo>
                  <a:lnTo>
                    <a:pt x="0" y="3051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/>
            </a:blipFill>
          </p:spPr>
        </p:sp>
        <p:sp>
          <p:nvSpPr>
            <p:cNvPr id="5" name="Freeform 5"/>
            <p:cNvSpPr/>
            <p:nvPr/>
          </p:nvSpPr>
          <p:spPr bwMode="auto">
            <a:xfrm>
              <a:off x="0" y="1903005"/>
              <a:ext cx="1825575" cy="3051874"/>
            </a:xfrm>
            <a:custGeom>
              <a:avLst/>
              <a:gdLst/>
              <a:ahLst/>
              <a:cxnLst/>
              <a:rect l="l" t="t" r="r" b="b"/>
              <a:pathLst>
                <a:path w="1825575" h="3051874" extrusionOk="0">
                  <a:moveTo>
                    <a:pt x="0" y="0"/>
                  </a:moveTo>
                  <a:lnTo>
                    <a:pt x="1825575" y="0"/>
                  </a:lnTo>
                  <a:lnTo>
                    <a:pt x="1825575" y="3051874"/>
                  </a:lnTo>
                  <a:lnTo>
                    <a:pt x="0" y="3051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/>
            </a:blipFill>
          </p:spPr>
        </p:sp>
        <p:sp>
          <p:nvSpPr>
            <p:cNvPr id="6" name="Freeform 6"/>
            <p:cNvSpPr/>
            <p:nvPr/>
          </p:nvSpPr>
          <p:spPr bwMode="auto">
            <a:xfrm>
              <a:off x="4733393" y="2975596"/>
              <a:ext cx="1825575" cy="3051874"/>
            </a:xfrm>
            <a:custGeom>
              <a:avLst/>
              <a:gdLst/>
              <a:ahLst/>
              <a:cxnLst/>
              <a:rect l="l" t="t" r="r" b="b"/>
              <a:pathLst>
                <a:path w="1825575" h="3051874" extrusionOk="0">
                  <a:moveTo>
                    <a:pt x="0" y="0"/>
                  </a:moveTo>
                  <a:lnTo>
                    <a:pt x="1825576" y="0"/>
                  </a:lnTo>
                  <a:lnTo>
                    <a:pt x="1825576" y="3051874"/>
                  </a:lnTo>
                  <a:lnTo>
                    <a:pt x="0" y="3051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/>
            </a:blipFill>
          </p:spPr>
        </p:sp>
        <p:sp>
          <p:nvSpPr>
            <p:cNvPr id="7" name="Freeform 7"/>
            <p:cNvSpPr/>
            <p:nvPr/>
          </p:nvSpPr>
          <p:spPr bwMode="auto">
            <a:xfrm>
              <a:off x="2366697" y="3690658"/>
              <a:ext cx="1825575" cy="3051874"/>
            </a:xfrm>
            <a:custGeom>
              <a:avLst/>
              <a:gdLst/>
              <a:ahLst/>
              <a:cxnLst/>
              <a:rect l="l" t="t" r="r" b="b"/>
              <a:pathLst>
                <a:path w="1825575" h="3051874" extrusionOk="0">
                  <a:moveTo>
                    <a:pt x="0" y="0"/>
                  </a:moveTo>
                  <a:lnTo>
                    <a:pt x="1825575" y="0"/>
                  </a:lnTo>
                  <a:lnTo>
                    <a:pt x="1825575" y="3051874"/>
                  </a:lnTo>
                  <a:lnTo>
                    <a:pt x="0" y="3051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/>
            </a:blipFill>
          </p:spPr>
        </p:sp>
        <p:sp>
          <p:nvSpPr>
            <p:cNvPr id="8" name="Freeform 8"/>
            <p:cNvSpPr/>
            <p:nvPr/>
          </p:nvSpPr>
          <p:spPr bwMode="auto">
            <a:xfrm>
              <a:off x="6957735" y="1155441"/>
              <a:ext cx="1825575" cy="3051874"/>
            </a:xfrm>
            <a:custGeom>
              <a:avLst/>
              <a:gdLst/>
              <a:ahLst/>
              <a:cxnLst/>
              <a:rect l="l" t="t" r="r" b="b"/>
              <a:pathLst>
                <a:path w="1825575" h="3051874" extrusionOk="0">
                  <a:moveTo>
                    <a:pt x="0" y="0"/>
                  </a:moveTo>
                  <a:lnTo>
                    <a:pt x="1825576" y="0"/>
                  </a:lnTo>
                  <a:lnTo>
                    <a:pt x="1825576" y="3051873"/>
                  </a:lnTo>
                  <a:lnTo>
                    <a:pt x="0" y="3051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/>
            </a:blipFill>
          </p:spPr>
        </p:sp>
        <p:sp>
          <p:nvSpPr>
            <p:cNvPr id="9" name="Freeform 9"/>
            <p:cNvSpPr/>
            <p:nvPr/>
          </p:nvSpPr>
          <p:spPr bwMode="auto">
            <a:xfrm>
              <a:off x="541121" y="2423049"/>
              <a:ext cx="1825575" cy="3051874"/>
            </a:xfrm>
            <a:custGeom>
              <a:avLst/>
              <a:gdLst/>
              <a:ahLst/>
              <a:cxnLst/>
              <a:rect l="l" t="t" r="r" b="b"/>
              <a:pathLst>
                <a:path w="1825575" h="3051874" extrusionOk="0">
                  <a:moveTo>
                    <a:pt x="0" y="0"/>
                  </a:moveTo>
                  <a:lnTo>
                    <a:pt x="1825576" y="0"/>
                  </a:lnTo>
                  <a:lnTo>
                    <a:pt x="1825576" y="3051874"/>
                  </a:lnTo>
                  <a:lnTo>
                    <a:pt x="0" y="3051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/>
            </a:blipFill>
          </p:spPr>
        </p:sp>
        <p:sp>
          <p:nvSpPr>
            <p:cNvPr id="10" name="Freeform 10"/>
            <p:cNvSpPr/>
            <p:nvPr/>
          </p:nvSpPr>
          <p:spPr bwMode="auto">
            <a:xfrm>
              <a:off x="3749428" y="4207314"/>
              <a:ext cx="1825575" cy="3051874"/>
            </a:xfrm>
            <a:custGeom>
              <a:avLst/>
              <a:gdLst/>
              <a:ahLst/>
              <a:cxnLst/>
              <a:rect l="l" t="t" r="r" b="b"/>
              <a:pathLst>
                <a:path w="1825575" h="3051874" extrusionOk="0">
                  <a:moveTo>
                    <a:pt x="0" y="0"/>
                  </a:moveTo>
                  <a:lnTo>
                    <a:pt x="1825576" y="0"/>
                  </a:lnTo>
                  <a:lnTo>
                    <a:pt x="1825576" y="3051874"/>
                  </a:lnTo>
                  <a:lnTo>
                    <a:pt x="0" y="3051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/>
            </a:blipFill>
          </p:spPr>
        </p:sp>
      </p:grpSp>
      <p:sp>
        <p:nvSpPr>
          <p:cNvPr id="11" name="Freeform 11"/>
          <p:cNvSpPr/>
          <p:nvPr/>
        </p:nvSpPr>
        <p:spPr bwMode="auto">
          <a:xfrm>
            <a:off x="-1" y="51693"/>
            <a:ext cx="700956" cy="6756202"/>
          </a:xfrm>
          <a:custGeom>
            <a:avLst/>
            <a:gdLst/>
            <a:ahLst/>
            <a:cxnLst/>
            <a:rect l="l" t="t" r="r" b="b"/>
            <a:pathLst>
              <a:path w="1067276" h="10287000" extrusionOk="0">
                <a:moveTo>
                  <a:pt x="0" y="0"/>
                </a:moveTo>
                <a:lnTo>
                  <a:pt x="1067276" y="0"/>
                </a:lnTo>
                <a:lnTo>
                  <a:pt x="106727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sp>
        <p:nvSpPr>
          <p:cNvPr id="12" name="Freeform 12"/>
          <p:cNvSpPr/>
          <p:nvPr/>
        </p:nvSpPr>
        <p:spPr bwMode="auto">
          <a:xfrm>
            <a:off x="300381" y="302801"/>
            <a:ext cx="750478" cy="6253987"/>
          </a:xfrm>
          <a:custGeom>
            <a:avLst/>
            <a:gdLst/>
            <a:ahLst/>
            <a:cxnLst/>
            <a:rect l="l" t="t" r="r" b="b"/>
            <a:pathLst>
              <a:path w="1142679" h="9522327" extrusionOk="0">
                <a:moveTo>
                  <a:pt x="0" y="0"/>
                </a:moveTo>
                <a:lnTo>
                  <a:pt x="1142680" y="0"/>
                </a:lnTo>
                <a:lnTo>
                  <a:pt x="1142680" y="9522328"/>
                </a:lnTo>
                <a:lnTo>
                  <a:pt x="0" y="9522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/>
          </a:blipFill>
        </p:spPr>
      </p:sp>
      <p:sp>
        <p:nvSpPr>
          <p:cNvPr id="13" name="Freeform 13"/>
          <p:cNvSpPr/>
          <p:nvPr/>
        </p:nvSpPr>
        <p:spPr bwMode="auto">
          <a:xfrm>
            <a:off x="1313925" y="302800"/>
            <a:ext cx="1890414" cy="584429"/>
          </a:xfrm>
          <a:custGeom>
            <a:avLst/>
            <a:gdLst/>
            <a:ahLst/>
            <a:cxnLst/>
            <a:rect l="l" t="t" r="r" b="b"/>
            <a:pathLst>
              <a:path w="2878347" h="889852" extrusionOk="0">
                <a:moveTo>
                  <a:pt x="0" y="0"/>
                </a:moveTo>
                <a:lnTo>
                  <a:pt x="2878347" y="0"/>
                </a:lnTo>
                <a:lnTo>
                  <a:pt x="2878347" y="889852"/>
                </a:lnTo>
                <a:lnTo>
                  <a:pt x="0" y="8898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/>
          </a:blipFill>
        </p:spPr>
      </p:sp>
      <p:sp>
        <p:nvSpPr>
          <p:cNvPr id="14" name="TextBox 14"/>
          <p:cNvSpPr txBox="1"/>
          <p:nvPr/>
        </p:nvSpPr>
        <p:spPr bwMode="auto">
          <a:xfrm>
            <a:off x="2757463" y="399559"/>
            <a:ext cx="8212305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2"/>
              </a:lnSpc>
              <a:defRPr/>
            </a:pPr>
            <a:r>
              <a:rPr lang="en-US" sz="2950" b="1">
                <a:solidFill>
                  <a:srgbClr val="005143"/>
                </a:solidFill>
                <a:latin typeface="Now Bold"/>
                <a:ea typeface="Now Bold"/>
                <a:cs typeface="Now Bold"/>
              </a:rPr>
              <a:t>Zagrożenia </a:t>
            </a:r>
            <a:r>
              <a:rPr lang="pl-PL" sz="2950" b="1">
                <a:solidFill>
                  <a:srgbClr val="005143"/>
                </a:solidFill>
                <a:latin typeface="Now Bold"/>
                <a:ea typeface="Now Bold"/>
                <a:cs typeface="Now Bold"/>
              </a:rPr>
              <a:t>dla lasów</a:t>
            </a:r>
            <a:endParaRPr lang="en-US" sz="2950" b="1">
              <a:solidFill>
                <a:srgbClr val="005143"/>
              </a:solidFill>
              <a:latin typeface="Now Bold"/>
              <a:ea typeface="Now Bold"/>
              <a:cs typeface="Now Bold"/>
            </a:endParaRPr>
          </a:p>
          <a:p>
            <a:pPr algn="r">
              <a:lnSpc>
                <a:spcPts val="4102"/>
              </a:lnSpc>
              <a:defRPr/>
            </a:pPr>
            <a:endParaRPr lang="en-US" sz="2950" b="1">
              <a:solidFill>
                <a:srgbClr val="005143"/>
              </a:solidFill>
              <a:latin typeface="Now Bold"/>
              <a:ea typeface="Now Bold"/>
              <a:cs typeface="Now Bold"/>
            </a:endParaRPr>
          </a:p>
        </p:txBody>
      </p:sp>
      <p:sp>
        <p:nvSpPr>
          <p:cNvPr id="15" name="AutoShape 15"/>
          <p:cNvSpPr/>
          <p:nvPr/>
        </p:nvSpPr>
        <p:spPr bwMode="auto">
          <a:xfrm>
            <a:off x="2104172" y="2949489"/>
            <a:ext cx="1978259" cy="32809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6" name="AutoShape 16"/>
          <p:cNvSpPr/>
          <p:nvPr/>
        </p:nvSpPr>
        <p:spPr bwMode="auto">
          <a:xfrm flipV="1">
            <a:off x="2302113" y="4786343"/>
            <a:ext cx="1711371" cy="28027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AutoShape 17"/>
          <p:cNvSpPr/>
          <p:nvPr/>
        </p:nvSpPr>
        <p:spPr bwMode="auto">
          <a:xfrm flipH="1" flipV="1">
            <a:off x="7619802" y="4798854"/>
            <a:ext cx="2339340" cy="83296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8" name="AutoShape 18"/>
          <p:cNvSpPr/>
          <p:nvPr/>
        </p:nvSpPr>
        <p:spPr bwMode="auto">
          <a:xfrm flipH="1">
            <a:off x="8408897" y="2373861"/>
            <a:ext cx="1480017" cy="90372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pPr>
              <a:defRPr/>
            </a:pPr>
            <a:endParaRPr lang="pl-PL" sz="1600"/>
          </a:p>
        </p:txBody>
      </p:sp>
      <p:sp>
        <p:nvSpPr>
          <p:cNvPr id="19" name="pole tekstowe 18"/>
          <p:cNvSpPr txBox="1"/>
          <p:nvPr/>
        </p:nvSpPr>
        <p:spPr bwMode="auto">
          <a:xfrm>
            <a:off x="9903793" y="1685965"/>
            <a:ext cx="1611970" cy="1062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2100"/>
              <a:t>Susze i zmiany klimatyczne</a:t>
            </a:r>
            <a:endParaRPr/>
          </a:p>
        </p:txBody>
      </p:sp>
      <p:sp>
        <p:nvSpPr>
          <p:cNvPr id="20" name="pole tekstowe 19"/>
          <p:cNvSpPr txBox="1"/>
          <p:nvPr/>
        </p:nvSpPr>
        <p:spPr bwMode="auto">
          <a:xfrm>
            <a:off x="9959141" y="5466600"/>
            <a:ext cx="2287315" cy="73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2100"/>
              <a:t>Szkodniki owadzie (np. korniki)</a:t>
            </a:r>
            <a:endParaRPr/>
          </a:p>
        </p:txBody>
      </p:sp>
      <p:sp>
        <p:nvSpPr>
          <p:cNvPr id="21" name="pole tekstowe 20"/>
          <p:cNvSpPr txBox="1"/>
          <p:nvPr/>
        </p:nvSpPr>
        <p:spPr bwMode="auto">
          <a:xfrm>
            <a:off x="1310436" y="5110708"/>
            <a:ext cx="2287315" cy="415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2100"/>
              <a:t>Choroby grzybowe</a:t>
            </a:r>
            <a:endParaRPr/>
          </a:p>
        </p:txBody>
      </p:sp>
      <p:sp>
        <p:nvSpPr>
          <p:cNvPr id="22" name="AutoShape 16"/>
          <p:cNvSpPr/>
          <p:nvPr/>
        </p:nvSpPr>
        <p:spPr bwMode="auto">
          <a:xfrm flipV="1">
            <a:off x="3290982" y="5554681"/>
            <a:ext cx="1711371" cy="28027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3" name="pole tekstowe 22"/>
          <p:cNvSpPr txBox="1"/>
          <p:nvPr/>
        </p:nvSpPr>
        <p:spPr bwMode="auto">
          <a:xfrm>
            <a:off x="1254470" y="5820342"/>
            <a:ext cx="2287315" cy="73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2100"/>
              <a:t>Inwazyjne gatunki roślin</a:t>
            </a:r>
            <a:endParaRPr/>
          </a:p>
        </p:txBody>
      </p:sp>
      <p:sp>
        <p:nvSpPr>
          <p:cNvPr id="24" name="pole tekstowe 23"/>
          <p:cNvSpPr txBox="1"/>
          <p:nvPr/>
        </p:nvSpPr>
        <p:spPr bwMode="auto">
          <a:xfrm>
            <a:off x="1385227" y="2255259"/>
            <a:ext cx="1611970" cy="73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2100"/>
              <a:t>Silne wiatry i huragany</a:t>
            </a:r>
            <a:endParaRPr/>
          </a:p>
        </p:txBody>
      </p:sp>
      <p:sp>
        <p:nvSpPr>
          <p:cNvPr id="25" name="AutoShape 18"/>
          <p:cNvSpPr/>
          <p:nvPr/>
        </p:nvSpPr>
        <p:spPr bwMode="auto">
          <a:xfrm flipH="1">
            <a:off x="8495057" y="3609731"/>
            <a:ext cx="1439651" cy="53416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pPr>
              <a:defRPr/>
            </a:pPr>
            <a:endParaRPr lang="pl-PL" sz="1600"/>
          </a:p>
        </p:txBody>
      </p:sp>
      <p:sp>
        <p:nvSpPr>
          <p:cNvPr id="26" name="pole tekstowe 25"/>
          <p:cNvSpPr txBox="1"/>
          <p:nvPr/>
        </p:nvSpPr>
        <p:spPr bwMode="auto">
          <a:xfrm>
            <a:off x="9934708" y="3417698"/>
            <a:ext cx="1611970" cy="415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2100"/>
              <a:t>Pożary</a:t>
            </a:r>
            <a:endParaRPr/>
          </a:p>
        </p:txBody>
      </p:sp>
      <p:sp>
        <p:nvSpPr>
          <p:cNvPr id="27" name="AutoShape 18"/>
          <p:cNvSpPr/>
          <p:nvPr/>
        </p:nvSpPr>
        <p:spPr bwMode="auto">
          <a:xfrm flipH="1" flipV="1">
            <a:off x="8370176" y="4442220"/>
            <a:ext cx="1338735" cy="3056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pPr>
              <a:defRPr/>
            </a:pPr>
            <a:endParaRPr lang="pl-PL" sz="1600"/>
          </a:p>
        </p:txBody>
      </p:sp>
      <p:sp>
        <p:nvSpPr>
          <p:cNvPr id="28" name="pole tekstowe 27"/>
          <p:cNvSpPr txBox="1"/>
          <p:nvPr/>
        </p:nvSpPr>
        <p:spPr bwMode="auto">
          <a:xfrm>
            <a:off x="9708912" y="4264689"/>
            <a:ext cx="2001732" cy="73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2100"/>
              <a:t>Zanieczyszczenia powietrza</a:t>
            </a:r>
            <a:endParaRPr/>
          </a:p>
        </p:txBody>
      </p:sp>
      <p:sp>
        <p:nvSpPr>
          <p:cNvPr id="29" name="AutoShape 18"/>
          <p:cNvSpPr/>
          <p:nvPr/>
        </p:nvSpPr>
        <p:spPr bwMode="auto">
          <a:xfrm>
            <a:off x="4162981" y="2314538"/>
            <a:ext cx="1088990" cy="48666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pPr>
              <a:defRPr/>
            </a:pPr>
            <a:endParaRPr lang="pl-PL" sz="1600"/>
          </a:p>
        </p:txBody>
      </p:sp>
      <p:sp>
        <p:nvSpPr>
          <p:cNvPr id="30" name="pole tekstowe 29"/>
          <p:cNvSpPr txBox="1"/>
          <p:nvPr/>
        </p:nvSpPr>
        <p:spPr bwMode="auto">
          <a:xfrm>
            <a:off x="3075283" y="1629289"/>
            <a:ext cx="2001732" cy="73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2100"/>
              <a:t>Zanieczyszczenia wód</a:t>
            </a:r>
            <a:endParaRPr/>
          </a:p>
        </p:txBody>
      </p:sp>
      <p:sp>
        <p:nvSpPr>
          <p:cNvPr id="31" name="AutoShape 18"/>
          <p:cNvSpPr/>
          <p:nvPr/>
        </p:nvSpPr>
        <p:spPr bwMode="auto">
          <a:xfrm flipH="1">
            <a:off x="7245030" y="1553866"/>
            <a:ext cx="1038514" cy="98599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pPr>
              <a:defRPr/>
            </a:pPr>
            <a:endParaRPr lang="pl-PL" sz="1600"/>
          </a:p>
        </p:txBody>
      </p:sp>
      <p:sp>
        <p:nvSpPr>
          <p:cNvPr id="32" name="pole tekstowe 31"/>
          <p:cNvSpPr txBox="1"/>
          <p:nvPr/>
        </p:nvSpPr>
        <p:spPr bwMode="auto">
          <a:xfrm>
            <a:off x="8298422" y="1106074"/>
            <a:ext cx="1817081" cy="1062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600"/>
              <a:t>Nieodpowiedzialna turystyka i rekreacja (śmieci, quady, crossy)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78107" y="745328"/>
            <a:ext cx="9581677" cy="449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Zagrożenia i przeciwdziałanie</a:t>
            </a:r>
            <a:endParaRPr lang="pl-PL" sz="3150"/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1122821" y="1140228"/>
            <a:ext cx="6754899" cy="5064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5332" indent="-375332">
              <a:lnSpc>
                <a:spcPct val="107000"/>
              </a:lnSpc>
              <a:spcAft>
                <a:spcPts val="1051"/>
              </a:spcAft>
              <a:buFontTx/>
              <a:buChar char="-"/>
              <a:defRPr/>
            </a:pPr>
            <a:r>
              <a:rPr lang="pl-PL" sz="2000" dirty="0">
                <a:latin typeface="Calibri"/>
                <a:ea typeface="Calibri"/>
                <a:cs typeface="Calibri"/>
              </a:rPr>
              <a:t>pozyskanie posuszu, złomu i wywrotów </a:t>
            </a:r>
            <a:r>
              <a:rPr lang="pl-PL" sz="2000" dirty="0">
                <a:latin typeface="+mj-lt"/>
                <a:ea typeface="Calibri"/>
                <a:cs typeface="Calibri"/>
              </a:rPr>
              <a:t>7 235 </a:t>
            </a:r>
            <a:r>
              <a:rPr lang="pl-PL" sz="2000" b="0" dirty="0">
                <a:latin typeface="+mj-lt"/>
              </a:rPr>
              <a:t>m</a:t>
            </a:r>
            <a:r>
              <a:rPr lang="pl-PL" sz="2000" b="0" baseline="30000" dirty="0">
                <a:latin typeface="+mj-lt"/>
              </a:rPr>
              <a:t>3</a:t>
            </a:r>
            <a:r>
              <a:rPr lang="pl-PL" sz="2000" b="0" dirty="0">
                <a:latin typeface="+mj-lt"/>
              </a:rPr>
              <a:t>,</a:t>
            </a:r>
            <a:endParaRPr lang="pl-PL" sz="2000" baseline="30000" dirty="0">
              <a:latin typeface="+mj-lt"/>
              <a:ea typeface="Calibri"/>
              <a:cs typeface="Times New Roman"/>
            </a:endParaRPr>
          </a:p>
          <a:p>
            <a:pPr marL="375332" indent="-375332">
              <a:lnSpc>
                <a:spcPct val="107000"/>
              </a:lnSpc>
              <a:spcAft>
                <a:spcPts val="1051"/>
              </a:spcAft>
              <a:buFontTx/>
              <a:buChar char="-"/>
              <a:defRPr/>
            </a:pPr>
            <a:r>
              <a:rPr lang="pl-PL" sz="2000" dirty="0">
                <a:latin typeface="Calibri"/>
                <a:ea typeface="Calibri"/>
                <a:cs typeface="Calibri"/>
              </a:rPr>
              <a:t>liczba i powierzchnia pożarów –w całym nadleśnictwie 8 pożarów o łącznej wielkości 0,32 ha (w tym na terenie Gminy Ryczywół 3 pożary o łącznej powierzchni 0,12 ha),</a:t>
            </a:r>
            <a:endParaRPr dirty="0"/>
          </a:p>
          <a:p>
            <a:pPr marL="375332" indent="-375332">
              <a:lnSpc>
                <a:spcPct val="107000"/>
              </a:lnSpc>
              <a:spcAft>
                <a:spcPts val="1051"/>
              </a:spcAft>
              <a:buFontTx/>
              <a:buChar char="-"/>
              <a:defRPr/>
            </a:pPr>
            <a:r>
              <a:rPr lang="pl-PL" sz="2000" dirty="0">
                <a:latin typeface="Calibri"/>
                <a:ea typeface="Calibri"/>
                <a:cs typeface="Calibri"/>
              </a:rPr>
              <a:t>na terenie Nadleśnictwa zlokalizowanych jest 90 punktów czerpania wody do celów gaśniczych,</a:t>
            </a:r>
            <a:endParaRPr dirty="0"/>
          </a:p>
          <a:p>
            <a:pPr marL="375332" indent="-375332">
              <a:lnSpc>
                <a:spcPct val="107000"/>
              </a:lnSpc>
              <a:spcAft>
                <a:spcPts val="1051"/>
              </a:spcAft>
              <a:buFontTx/>
              <a:buChar char="-"/>
              <a:defRPr/>
            </a:pPr>
            <a:r>
              <a:rPr lang="pl-PL" sz="2000" dirty="0">
                <a:latin typeface="Calibri"/>
                <a:ea typeface="Calibri"/>
                <a:cs typeface="Times New Roman"/>
              </a:rPr>
              <a:t>Nadleśnictwo posiada 62 dojazdy pożarowe o łącznej długości 197 km, </a:t>
            </a:r>
            <a:endParaRPr dirty="0"/>
          </a:p>
          <a:p>
            <a:pPr marL="375332" indent="-375332">
              <a:lnSpc>
                <a:spcPct val="107000"/>
              </a:lnSpc>
              <a:spcAft>
                <a:spcPts val="1051"/>
              </a:spcAft>
              <a:buFontTx/>
              <a:buChar char="-"/>
              <a:defRPr/>
            </a:pPr>
            <a:r>
              <a:rPr lang="pl-PL" sz="2000" dirty="0">
                <a:latin typeface="Calibri"/>
                <a:ea typeface="Calibri"/>
                <a:cs typeface="Times New Roman"/>
              </a:rPr>
              <a:t>od kilku lat Nadleśnictwo Oborniki współorganizuje ćwiczenia taktyczno-bojowe z zakresu ochrony przeciwpożarowej lasu, w której uczestniczą strażacy z jednostek PSP, OSP oraz pracownicy Służby Leśnej,</a:t>
            </a:r>
            <a:endParaRPr dirty="0"/>
          </a:p>
          <a:p>
            <a:pPr marL="375332" indent="-375332">
              <a:lnSpc>
                <a:spcPct val="107000"/>
              </a:lnSpc>
              <a:spcAft>
                <a:spcPts val="1051"/>
              </a:spcAft>
              <a:buFontTx/>
              <a:buChar char="-"/>
              <a:defRPr/>
            </a:pPr>
            <a:r>
              <a:rPr lang="pl-PL" sz="2000" dirty="0">
                <a:latin typeface="Calibri"/>
                <a:ea typeface="Calibri"/>
                <a:cs typeface="Times New Roman"/>
              </a:rPr>
              <a:t>zakup </a:t>
            </a:r>
            <a:r>
              <a:rPr lang="pl-PL" sz="2000" dirty="0" err="1">
                <a:latin typeface="Calibri"/>
                <a:ea typeface="Calibri"/>
                <a:cs typeface="Times New Roman"/>
              </a:rPr>
              <a:t>drona</a:t>
            </a:r>
            <a:r>
              <a:rPr lang="pl-PL" sz="2000" dirty="0">
                <a:latin typeface="Calibri"/>
                <a:ea typeface="Calibri"/>
                <a:cs typeface="Times New Roman"/>
              </a:rPr>
              <a:t> do celów p.poż. </a:t>
            </a:r>
            <a:endParaRPr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772030" y="1055295"/>
            <a:ext cx="4138138" cy="232123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775026" y="3789834"/>
            <a:ext cx="4138138" cy="223399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78107" y="1159742"/>
            <a:ext cx="9581677" cy="449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Zagrożenia i przeciwdziałanie</a:t>
            </a:r>
            <a:endParaRPr lang="pl-PL" sz="3150"/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1380222" y="1701602"/>
            <a:ext cx="9836893" cy="3621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51"/>
              </a:spcAft>
              <a:defRPr/>
            </a:pPr>
            <a:r>
              <a:rPr lang="pl-PL" sz="2350" dirty="0">
                <a:latin typeface="Calibri"/>
                <a:ea typeface="Calibri"/>
                <a:cs typeface="Calibri"/>
              </a:rPr>
              <a:t>Przeciwdziałanie zagrożeniom</a:t>
            </a:r>
            <a:endParaRPr dirty="0"/>
          </a:p>
          <a:p>
            <a:pPr marL="375332" indent="-375332">
              <a:spcAft>
                <a:spcPts val="600"/>
              </a:spcAft>
              <a:buFontTx/>
              <a:buChar char="-"/>
              <a:defRPr/>
            </a:pPr>
            <a:r>
              <a:rPr lang="pl-PL" sz="2350" dirty="0">
                <a:latin typeface="Calibri"/>
                <a:ea typeface="Calibri"/>
                <a:cs typeface="Calibri"/>
              </a:rPr>
              <a:t>Ochrona przeciwpożarowa – koszty w roku 2024:</a:t>
            </a:r>
            <a:endParaRPr dirty="0"/>
          </a:p>
          <a:p>
            <a:pPr marL="342900" indent="-342900">
              <a:spcAft>
                <a:spcPts val="600"/>
              </a:spcAft>
              <a:buFont typeface="Wingdings"/>
              <a:buChar char="§"/>
              <a:defRPr/>
            </a:pPr>
            <a:r>
              <a:rPr lang="pl-PL" sz="2350" dirty="0">
                <a:latin typeface="Calibri"/>
                <a:ea typeface="Calibri"/>
                <a:cs typeface="Calibri"/>
              </a:rPr>
              <a:t>dozorowanie i dogaszanie pożarzysk – 66 tyś. zł,</a:t>
            </a:r>
            <a:endParaRPr dirty="0"/>
          </a:p>
          <a:p>
            <a:pPr marL="342900" indent="-342900">
              <a:spcAft>
                <a:spcPts val="600"/>
              </a:spcAft>
              <a:buFont typeface="Wingdings"/>
              <a:buChar char="§"/>
              <a:defRPr/>
            </a:pPr>
            <a:r>
              <a:rPr lang="pl-PL" sz="2350" dirty="0">
                <a:latin typeface="Calibri"/>
                <a:ea typeface="Calibri"/>
                <a:cs typeface="Calibri"/>
              </a:rPr>
              <a:t>monitoring leśny i dyżury w Punkcie Alarmowo-Dyspozycyjnym – 196 tyś. zł,</a:t>
            </a:r>
            <a:endParaRPr dirty="0"/>
          </a:p>
          <a:p>
            <a:pPr marL="342900" indent="-342900">
              <a:spcAft>
                <a:spcPts val="600"/>
              </a:spcAft>
              <a:buFont typeface="Wingdings"/>
              <a:buChar char="§"/>
              <a:defRPr/>
            </a:pPr>
            <a:r>
              <a:rPr lang="pl-PL" sz="2350" dirty="0">
                <a:latin typeface="Calibri"/>
                <a:ea typeface="Calibri"/>
                <a:cs typeface="Calibri"/>
              </a:rPr>
              <a:t>utrzymanie lądowiska – 160 tyś. zł,</a:t>
            </a:r>
            <a:endParaRPr dirty="0"/>
          </a:p>
          <a:p>
            <a:pPr marL="342900" indent="-342900">
              <a:spcAft>
                <a:spcPts val="600"/>
              </a:spcAft>
              <a:buFont typeface="Wingdings"/>
              <a:buChar char="§"/>
              <a:defRPr/>
            </a:pPr>
            <a:r>
              <a:rPr lang="pl-PL" sz="2350" dirty="0">
                <a:latin typeface="Calibri"/>
                <a:ea typeface="Calibri"/>
                <a:cs typeface="Calibri"/>
              </a:rPr>
              <a:t>patrole lotnicze – 104 tyś zł.</a:t>
            </a:r>
          </a:p>
          <a:p>
            <a:pPr>
              <a:spcAft>
                <a:spcPts val="600"/>
              </a:spcAft>
              <a:defRPr/>
            </a:pPr>
            <a:endParaRPr dirty="0"/>
          </a:p>
          <a:p>
            <a:pPr marL="375332" indent="-375332">
              <a:spcAft>
                <a:spcPts val="600"/>
              </a:spcAft>
              <a:buFontTx/>
              <a:buChar char="-"/>
              <a:defRPr/>
            </a:pPr>
            <a:r>
              <a:rPr lang="pl-PL" sz="2350" dirty="0">
                <a:latin typeface="Calibri"/>
                <a:ea typeface="Calibri"/>
                <a:cs typeface="Calibri"/>
              </a:rPr>
              <a:t>Retencja – 31 tyś zł w 2024r. </a:t>
            </a:r>
            <a:endParaRPr lang="pl-PL" sz="235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57840" y="3643279"/>
            <a:ext cx="2232248" cy="29763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653473" y="4005858"/>
            <a:ext cx="3232359" cy="24242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465408" y="944022"/>
            <a:ext cx="9581677" cy="449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Zagrożenia i przeciwdziałanie</a:t>
            </a:r>
            <a:endParaRPr lang="pl-PL" sz="3150"/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1465409" y="1629594"/>
            <a:ext cx="5260184" cy="4639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5332" indent="-375332">
              <a:lnSpc>
                <a:spcPct val="107000"/>
              </a:lnSpc>
              <a:spcAft>
                <a:spcPts val="1051"/>
              </a:spcAft>
              <a:buFontTx/>
              <a:buChar char="-"/>
              <a:defRPr/>
            </a:pPr>
            <a:r>
              <a:rPr lang="pl-PL" sz="2350">
                <a:latin typeface="Calibri"/>
                <a:ea typeface="Calibri"/>
                <a:cs typeface="Calibri"/>
              </a:rPr>
              <a:t>Walcząc z negatywnymi skutkami występowania m.in. korników i jemioły pozyskaliśmy </a:t>
            </a:r>
            <a:r>
              <a:rPr lang="pl-PL" sz="2350" b="1">
                <a:latin typeface="Calibri"/>
                <a:ea typeface="Calibri"/>
                <a:cs typeface="Calibri"/>
              </a:rPr>
              <a:t>369 m3 </a:t>
            </a:r>
            <a:r>
              <a:rPr lang="pl-PL" sz="2350">
                <a:latin typeface="Calibri"/>
                <a:ea typeface="Calibri"/>
                <a:cs typeface="Calibri"/>
              </a:rPr>
              <a:t>drewna w ramach tzw. cięć sanitarnych.</a:t>
            </a:r>
            <a:endParaRPr/>
          </a:p>
          <a:p>
            <a:pPr marL="375332" indent="-375332">
              <a:lnSpc>
                <a:spcPct val="107000"/>
              </a:lnSpc>
              <a:spcAft>
                <a:spcPts val="1051"/>
              </a:spcAft>
              <a:buFontTx/>
              <a:buChar char="-"/>
              <a:defRPr/>
            </a:pPr>
            <a:r>
              <a:rPr lang="pl-PL" sz="2350">
                <a:latin typeface="Calibri"/>
                <a:ea typeface="Calibri"/>
                <a:cs typeface="Calibri"/>
              </a:rPr>
              <a:t>Oprócz ww. patogenów stabilności drzewostanów zagrażały również: obniżenie poziomu wód gruntowych, susza, szkody od zwierzyny płowej, grzybów (np. huba korzeni) i chrabąszczy (pędraki).</a:t>
            </a:r>
            <a:endParaRPr lang="pl-PL" sz="2350">
              <a:latin typeface="Calibri"/>
              <a:ea typeface="Calibri"/>
              <a:cs typeface="Times New Roman"/>
            </a:endParaRPr>
          </a:p>
          <a:p>
            <a:pPr marL="375332" indent="-375332">
              <a:lnSpc>
                <a:spcPct val="107000"/>
              </a:lnSpc>
              <a:spcAft>
                <a:spcPts val="1051"/>
              </a:spcAft>
              <a:buFontTx/>
              <a:buChar char="-"/>
              <a:defRPr/>
            </a:pPr>
            <a:endParaRPr lang="pl-PL" sz="2350">
              <a:latin typeface="Calibri"/>
              <a:ea typeface="Calibri"/>
              <a:cs typeface="Calibri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306647" y="3943152"/>
            <a:ext cx="3252643" cy="243948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021736" y="261442"/>
            <a:ext cx="2572345" cy="342979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454459" y="885411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Ochrona lasu – w nadleśnictwie</a:t>
            </a:r>
            <a:endParaRPr lang="pl-PL" sz="3150"/>
          </a:p>
        </p:txBody>
      </p:sp>
      <p:sp>
        <p:nvSpPr>
          <p:cNvPr id="9" name="pole tekstowe 8"/>
          <p:cNvSpPr txBox="1"/>
          <p:nvPr/>
        </p:nvSpPr>
        <p:spPr bwMode="auto">
          <a:xfrm>
            <a:off x="1180976" y="1448582"/>
            <a:ext cx="6264696" cy="456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350" dirty="0">
                <a:latin typeface="Calibri"/>
                <a:ea typeface="Calibri"/>
                <a:cs typeface="Calibri"/>
              </a:rPr>
              <a:t>Ważniejsze zadania z zakresu ochrony lasu:</a:t>
            </a:r>
            <a:endParaRPr dirty="0"/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2350" b="1" dirty="0">
                <a:latin typeface="Calibri"/>
                <a:ea typeface="Calibri"/>
                <a:cs typeface="Calibri"/>
              </a:rPr>
              <a:t>sprzątanie śmieci: zebraliśmy 301 m3 porzuconych odpadów (co odpowiada pojemności 2508 przydomowych kubłów na śmieci!!), wydając na to 159 tyś. zł.</a:t>
            </a:r>
            <a:endParaRPr dirty="0"/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2350" b="1" dirty="0">
                <a:latin typeface="Calibri"/>
                <a:ea typeface="Calibri"/>
                <a:cs typeface="Calibri"/>
              </a:rPr>
              <a:t>ASF – działania:</a:t>
            </a:r>
            <a:endParaRPr dirty="0"/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 typeface="Wingdings"/>
              <a:buChar char="Ø"/>
              <a:defRPr/>
            </a:pPr>
            <a:r>
              <a:rPr lang="pl-PL" sz="2350" dirty="0">
                <a:latin typeface="Calibri"/>
                <a:ea typeface="Calibri"/>
                <a:cs typeface="Calibri"/>
              </a:rPr>
              <a:t>Monitoring terenów leśnych,</a:t>
            </a:r>
            <a:endParaRPr dirty="0"/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 typeface="Wingdings"/>
              <a:buChar char="Ø"/>
              <a:defRPr/>
            </a:pPr>
            <a:r>
              <a:rPr lang="pl-PL" sz="2350" dirty="0">
                <a:latin typeface="Calibri"/>
                <a:ea typeface="Calibri"/>
                <a:cs typeface="Calibri"/>
              </a:rPr>
              <a:t>Wykonanie ogrodzenia zapachowego,</a:t>
            </a:r>
            <a:endParaRPr dirty="0"/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 typeface="Wingdings"/>
              <a:buChar char="Ø"/>
              <a:defRPr/>
            </a:pPr>
            <a:r>
              <a:rPr lang="pl-PL" sz="2350" dirty="0">
                <a:latin typeface="Calibri"/>
                <a:ea typeface="Calibri"/>
                <a:cs typeface="Calibri"/>
              </a:rPr>
              <a:t>Tablice informacyjne o ASF,</a:t>
            </a:r>
            <a:endParaRPr dirty="0"/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 typeface="Wingdings"/>
              <a:buChar char="Ø"/>
              <a:defRPr/>
            </a:pPr>
            <a:r>
              <a:rPr lang="pl-PL" sz="2350" dirty="0">
                <a:latin typeface="Calibri"/>
                <a:ea typeface="Calibri"/>
                <a:cs typeface="Calibri"/>
              </a:rPr>
              <a:t>Utylizacja zwłok zwierząt z terenów leśnych.</a:t>
            </a:r>
            <a:endParaRPr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414554" y="456937"/>
            <a:ext cx="3397728" cy="191122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 bwMode="auto">
          <a:xfrm>
            <a:off x="7399800" y="1439362"/>
            <a:ext cx="2242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b="1" i="1" dirty="0">
                <a:solidFill>
                  <a:schemeClr val="bg1"/>
                </a:solidFill>
              </a:rPr>
              <a:t>120l kosz na śmieci</a:t>
            </a:r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D918FEA-4E92-1304-57FA-CF1BAD925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800" y="2133650"/>
            <a:ext cx="3178442" cy="454510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454459" y="885411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Ochrona lasu – w nadleśnictwie</a:t>
            </a:r>
            <a:endParaRPr lang="pl-PL" sz="3150"/>
          </a:p>
        </p:txBody>
      </p:sp>
      <p:sp>
        <p:nvSpPr>
          <p:cNvPr id="9" name="pole tekstowe 8"/>
          <p:cNvSpPr txBox="1"/>
          <p:nvPr/>
        </p:nvSpPr>
        <p:spPr bwMode="auto">
          <a:xfrm>
            <a:off x="1180976" y="1448582"/>
            <a:ext cx="6696744" cy="4535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350">
                <a:latin typeface="Calibri"/>
                <a:ea typeface="Calibri"/>
                <a:cs typeface="Calibri"/>
              </a:rPr>
              <a:t>Ważniejsze zadania z zakresu ochrony lasu:</a:t>
            </a:r>
            <a:endParaRPr/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2000">
                <a:latin typeface="Calibri"/>
                <a:ea typeface="Calibri"/>
                <a:cs typeface="Calibri"/>
              </a:rPr>
              <a:t>jesienne poszukiwania szkodników pierwotnych sosny – wykonywane corocznie w stałych partiach kontrolnych,</a:t>
            </a:r>
            <a:endParaRPr/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2000">
                <a:latin typeface="Calibri"/>
                <a:ea typeface="Calibri"/>
                <a:cs typeface="Calibri"/>
              </a:rPr>
              <a:t>kontrola występowania brudnicy mniszki prowadzona w stałych miejscach poprzez wywieszanie pułapek feromonowych,</a:t>
            </a:r>
            <a:endParaRPr/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2000">
                <a:latin typeface="Calibri"/>
                <a:ea typeface="Calibri"/>
                <a:cs typeface="Calibri"/>
              </a:rPr>
              <a:t>odłowy kornika drukarza do pułapek feromonowych, </a:t>
            </a:r>
            <a:endParaRPr/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2000">
                <a:latin typeface="Calibri"/>
                <a:ea typeface="Calibri"/>
                <a:cs typeface="Calibri"/>
              </a:rPr>
              <a:t>kontrola i ocena zagrożenia powodowanego przez ssaki, </a:t>
            </a:r>
            <a:endParaRPr/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2000">
                <a:latin typeface="Calibri"/>
                <a:ea typeface="Calibri"/>
                <a:cs typeface="Calibri"/>
              </a:rPr>
              <a:t>inwentaryzacja posuszu,</a:t>
            </a:r>
            <a:endParaRPr/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2000">
                <a:latin typeface="Calibri"/>
                <a:ea typeface="Calibri"/>
                <a:cs typeface="Calibri"/>
              </a:rPr>
              <a:t>inwentaryzacja jemioły. </a:t>
            </a:r>
            <a:endParaRPr/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endParaRPr lang="pl-PL" sz="2350">
              <a:latin typeface="Calibri"/>
              <a:ea typeface="Calibri"/>
              <a:cs typeface="Calibri"/>
            </a:endParaRPr>
          </a:p>
        </p:txBody>
      </p:sp>
      <p:sp>
        <p:nvSpPr>
          <p:cNvPr id="7" name="pole tekstowe 6"/>
          <p:cNvSpPr txBox="1"/>
          <p:nvPr/>
        </p:nvSpPr>
        <p:spPr bwMode="auto">
          <a:xfrm>
            <a:off x="9605912" y="1448582"/>
            <a:ext cx="2242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b="1" i="1">
                <a:solidFill>
                  <a:schemeClr val="bg1"/>
                </a:solidFill>
              </a:rPr>
              <a:t>120l kosz na śmieci</a:t>
            </a:r>
            <a:endParaRPr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8218" y="867884"/>
            <a:ext cx="2921950" cy="29219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404042" y="3691213"/>
            <a:ext cx="2921950" cy="29219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403984" y="1269554"/>
            <a:ext cx="9581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800" b="1">
                <a:solidFill>
                  <a:srgbClr val="005023"/>
                </a:solidFill>
                <a:latin typeface="Arial"/>
                <a:cs typeface="Arial"/>
              </a:rPr>
              <a:t>Ochrona przyrody</a:t>
            </a:r>
            <a:endParaRPr lang="pl-PL" sz="3600"/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1266859" y="2019609"/>
            <a:ext cx="6185704" cy="2361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788"/>
              </a:spcAft>
              <a:buFont typeface="Arial"/>
              <a:buChar char="•"/>
              <a:defRPr/>
            </a:pPr>
            <a:r>
              <a:rPr lang="pl-PL" sz="2000">
                <a:latin typeface="Calibri"/>
                <a:ea typeface="Calibri"/>
                <a:cs typeface="Times New Roman"/>
              </a:rPr>
              <a:t>W 2024 roku Dyrektor Regionalnej Dyrekcji Ochrony Środowiska w Poznaniu ustanowił strefę ochrony ostoi, miejsc rozrodu i regularnego przebywania sóweczki.</a:t>
            </a:r>
            <a:endParaRPr/>
          </a:p>
          <a:p>
            <a:pPr marL="342900" indent="-342900">
              <a:lnSpc>
                <a:spcPct val="107000"/>
              </a:lnSpc>
              <a:spcAft>
                <a:spcPts val="788"/>
              </a:spcAft>
              <a:buFont typeface="Arial"/>
              <a:buChar char="•"/>
              <a:defRPr/>
            </a:pPr>
            <a:endParaRPr lang="pl-PL" sz="2000"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07000"/>
              </a:lnSpc>
              <a:spcAft>
                <a:spcPts val="788"/>
              </a:spcAft>
              <a:buFont typeface="Arial"/>
              <a:buChar char="•"/>
              <a:defRPr/>
            </a:pPr>
            <a:r>
              <a:rPr lang="pl-PL" sz="2000">
                <a:latin typeface="Calibri"/>
                <a:ea typeface="Calibri"/>
                <a:cs typeface="Times New Roman"/>
              </a:rPr>
              <a:t>Aktualnie na terenie Nadleśnictwa </a:t>
            </a:r>
            <a:endParaRPr/>
          </a:p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000">
                <a:latin typeface="Calibri"/>
                <a:ea typeface="Calibri"/>
                <a:cs typeface="Times New Roman"/>
              </a:rPr>
              <a:t>      wyznaczonych jest </a:t>
            </a:r>
            <a:r>
              <a:rPr lang="pl-PL" sz="2000" b="1">
                <a:latin typeface="Calibri"/>
                <a:ea typeface="Calibri"/>
                <a:cs typeface="Times New Roman"/>
              </a:rPr>
              <a:t>12 stref ochrony ptaków. </a:t>
            </a:r>
            <a:endParaRPr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65970" y="837506"/>
            <a:ext cx="3192069" cy="211732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97600" y="3537750"/>
            <a:ext cx="3960440" cy="2970329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 bwMode="auto">
          <a:xfrm>
            <a:off x="8636496" y="2925738"/>
            <a:ext cx="1038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-PL" sz="1600"/>
              <a:t>włochatka</a:t>
            </a:r>
            <a:endParaRPr/>
          </a:p>
        </p:txBody>
      </p:sp>
      <p:sp>
        <p:nvSpPr>
          <p:cNvPr id="9" name="pole tekstowe 8"/>
          <p:cNvSpPr txBox="1"/>
          <p:nvPr/>
        </p:nvSpPr>
        <p:spPr bwMode="auto">
          <a:xfrm>
            <a:off x="5388368" y="6238106"/>
            <a:ext cx="1409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-PL" sz="1600"/>
              <a:t>gniazdo bielika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78108" y="1159742"/>
            <a:ext cx="9581606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100" b="1">
                <a:solidFill>
                  <a:srgbClr val="005023"/>
                </a:solidFill>
                <a:latin typeface="Arial"/>
                <a:cs typeface="Arial"/>
              </a:rPr>
              <a:t>Ochrona przyrody</a:t>
            </a:r>
            <a:endParaRPr lang="pl-PL" sz="3150" i="1">
              <a:solidFill>
                <a:srgbClr val="FF000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1108967" y="1773609"/>
            <a:ext cx="7213651" cy="382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800">
                <a:latin typeface="Calibri"/>
                <a:ea typeface="Calibri"/>
                <a:cs typeface="Calibri"/>
              </a:rPr>
              <a:t>monitoring stref ochrony ostoi ptaków;</a:t>
            </a:r>
            <a:endParaRPr/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800">
                <a:latin typeface="Calibri"/>
                <a:ea typeface="Calibri"/>
                <a:cs typeface="Calibri"/>
              </a:rPr>
              <a:t>każdorazowo przed rozpoczęciem prac przeprowadzane są wizje lokalne i stały monitoring w związku z występowaniem roślin chronionych oraz wszelkich miejsc gniazdowania ptaków;</a:t>
            </a:r>
            <a:endParaRPr lang="pl-PL" sz="1800"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800">
                <a:latin typeface="Calibri"/>
                <a:ea typeface="Calibri"/>
                <a:cs typeface="Times New Roman"/>
              </a:rPr>
              <a:t>konserwacja, czyszczenie i zawieszanie nowych budek lęgowych dla ptaków;</a:t>
            </a:r>
            <a:endParaRPr/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800">
                <a:latin typeface="Calibri"/>
                <a:ea typeface="Calibri"/>
                <a:cs typeface="Times New Roman"/>
              </a:rPr>
              <a:t>monitoring wilka na terenie nadleśnictwa;</a:t>
            </a:r>
            <a:endParaRPr/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800">
                <a:latin typeface="Calibri"/>
                <a:ea typeface="Calibri"/>
                <a:cs typeface="Times New Roman"/>
              </a:rPr>
              <a:t>przegląd pomników przyrody, rezerwatów;</a:t>
            </a:r>
            <a:endParaRPr/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800">
                <a:latin typeface="Calibri"/>
                <a:ea typeface="Calibri"/>
                <a:cs typeface="Times New Roman"/>
              </a:rPr>
              <a:t>wyznaczenie obszarów cennych przyrodniczo z różnym reżimem ochronności (OCP I – całkowite wyłączenie z użytkowania, </a:t>
            </a:r>
            <a:br>
              <a:rPr lang="pl-PL" sz="1800">
                <a:latin typeface="Calibri"/>
                <a:ea typeface="Calibri"/>
                <a:cs typeface="Times New Roman"/>
              </a:rPr>
            </a:br>
            <a:r>
              <a:rPr lang="pl-PL" sz="1800">
                <a:latin typeface="Calibri"/>
                <a:ea typeface="Calibri"/>
                <a:cs typeface="Times New Roman"/>
              </a:rPr>
              <a:t>OCP II – wykluczenie zrębów zupełnych).</a:t>
            </a:r>
            <a:endParaRPr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710051" y="1622655"/>
            <a:ext cx="3173903" cy="396737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3845272" y="117426"/>
            <a:ext cx="95816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3200" b="1">
                <a:solidFill>
                  <a:srgbClr val="005023"/>
                </a:solidFill>
                <a:latin typeface="Arial"/>
                <a:cs typeface="Arial"/>
              </a:rPr>
              <a:t>Gospodarowanie gruntami</a:t>
            </a:r>
            <a:endParaRPr lang="pl-PL" sz="4000"/>
          </a:p>
        </p:txBody>
      </p:sp>
      <p:sp>
        <p:nvSpPr>
          <p:cNvPr id="3" name="pole tekstowe 2"/>
          <p:cNvSpPr txBox="1"/>
          <p:nvPr/>
        </p:nvSpPr>
        <p:spPr bwMode="auto">
          <a:xfrm>
            <a:off x="1252984" y="1386883"/>
            <a:ext cx="6005513" cy="275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1800" dirty="0">
                <a:latin typeface="Calibri"/>
                <a:ea typeface="Calibri"/>
                <a:cs typeface="Calibri"/>
              </a:rPr>
              <a:t>W 2024 roku zakupiono </a:t>
            </a:r>
            <a:r>
              <a:rPr lang="pl-PL" sz="1800" b="1" dirty="0">
                <a:latin typeface="Calibri"/>
                <a:ea typeface="Calibri"/>
                <a:cs typeface="Calibri"/>
              </a:rPr>
              <a:t>15 ha </a:t>
            </a:r>
            <a:r>
              <a:rPr lang="pl-PL" sz="1800" dirty="0">
                <a:latin typeface="Calibri"/>
                <a:ea typeface="Calibri"/>
                <a:cs typeface="Calibri"/>
              </a:rPr>
              <a:t>lasów i gruntów do zalesienia, w tym </a:t>
            </a:r>
            <a:r>
              <a:rPr lang="pl-PL" sz="1800" b="1" dirty="0">
                <a:latin typeface="Calibri"/>
                <a:ea typeface="Calibri"/>
                <a:cs typeface="Calibri"/>
              </a:rPr>
              <a:t>4,83 ha </a:t>
            </a:r>
            <a:r>
              <a:rPr lang="pl-PL" sz="1800" dirty="0">
                <a:latin typeface="Calibri"/>
                <a:ea typeface="Calibri"/>
                <a:cs typeface="Calibri"/>
              </a:rPr>
              <a:t>na terenie gminy Ryczywół. </a:t>
            </a:r>
            <a:endParaRPr dirty="0"/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1800" dirty="0">
                <a:latin typeface="Calibri"/>
                <a:ea typeface="Calibri"/>
                <a:cs typeface="Calibri"/>
              </a:rPr>
              <a:t>W dalszym ciągu Nadleśnictwo prowadzi akcję nabywania gruntów leśnych lub przeznaczonych do zalesienia.</a:t>
            </a:r>
            <a:endParaRPr dirty="0"/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1800" dirty="0">
                <a:latin typeface="Calibri"/>
                <a:ea typeface="Calibri"/>
                <a:cs typeface="Calibri"/>
              </a:rPr>
              <a:t>Nadleśnictwo Oborniki w 2024 roku nie przekazało żadnych gruntów pod inwestycje drogowe. </a:t>
            </a:r>
            <a:endParaRPr dirty="0"/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1800" dirty="0">
                <a:latin typeface="Calibri"/>
                <a:ea typeface="Calibri"/>
                <a:cs typeface="Calibri"/>
              </a:rPr>
              <a:t>Nadleśnictwo Oborniki w 2024 roku nie dokonało żadnych </a:t>
            </a:r>
            <a:r>
              <a:rPr lang="pl-PL" sz="1800" dirty="0" err="1">
                <a:latin typeface="Calibri"/>
                <a:ea typeface="Calibri"/>
                <a:cs typeface="Calibri"/>
              </a:rPr>
              <a:t>wyłączeń</a:t>
            </a:r>
            <a:r>
              <a:rPr lang="pl-PL" sz="1800" dirty="0">
                <a:latin typeface="Calibri"/>
                <a:ea typeface="Calibri"/>
                <a:cs typeface="Calibri"/>
              </a:rPr>
              <a:t> gruntów leśnych z produkcji. </a:t>
            </a:r>
            <a:endParaRPr lang="pl-PL" sz="18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89688" y="1053530"/>
            <a:ext cx="3866601" cy="54654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78108" y="1159742"/>
            <a:ext cx="9581606" cy="90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5250" b="1" dirty="0">
                <a:solidFill>
                  <a:srgbClr val="005023"/>
                </a:solidFill>
                <a:latin typeface="Arial"/>
                <a:cs typeface="Arial"/>
              </a:rPr>
              <a:t>Część I</a:t>
            </a:r>
            <a:endParaRPr lang="pl-PL" sz="5250" dirty="0"/>
          </a:p>
        </p:txBody>
      </p:sp>
      <p:sp>
        <p:nvSpPr>
          <p:cNvPr id="2" name="pole tekstowe 1"/>
          <p:cNvSpPr txBox="1"/>
          <p:nvPr/>
        </p:nvSpPr>
        <p:spPr bwMode="auto">
          <a:xfrm>
            <a:off x="1378108" y="4442030"/>
            <a:ext cx="9581606" cy="1305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O Nadleśnictwie</a:t>
            </a:r>
            <a:endParaRPr/>
          </a:p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 </a:t>
            </a:r>
            <a:endParaRPr/>
          </a:p>
          <a:p>
            <a:pPr>
              <a:defRPr/>
            </a:pPr>
            <a:endParaRPr lang="pl-PL" sz="315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05312" y="1595271"/>
            <a:ext cx="7445673" cy="419191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53292" y="824236"/>
            <a:ext cx="10206351" cy="94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Działania na rzecz społeczności lokalnych</a:t>
            </a:r>
            <a:endParaRPr lang="pl-PL" sz="3150"/>
          </a:p>
          <a:p>
            <a:pPr>
              <a:defRPr/>
            </a:pPr>
            <a:endParaRPr lang="pl-PL" sz="3150"/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1479126" y="1629594"/>
            <a:ext cx="10051108" cy="364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788"/>
              </a:spcAft>
              <a:buFont typeface="Arial"/>
              <a:buChar char="•"/>
              <a:defRPr/>
            </a:pPr>
            <a:r>
              <a:rPr lang="pl-PL" sz="1800" dirty="0">
                <a:latin typeface="Arial"/>
                <a:ea typeface="Calibri"/>
                <a:cs typeface="Arial"/>
              </a:rPr>
              <a:t>realizacja projektu </a:t>
            </a:r>
            <a:r>
              <a:rPr lang="pl-PL" sz="1800" dirty="0">
                <a:latin typeface="Arial"/>
                <a:ea typeface="Times New Roman"/>
                <a:cs typeface="Arial"/>
              </a:rPr>
              <a:t>„Informacja, wiedza, umiejętność – kampania edukacyjna na rzecz zrównoważonego użytkowania zasobów naturalnych” dofinansowanego ze środków </a:t>
            </a:r>
            <a:r>
              <a:rPr lang="pl-PL" sz="1800" dirty="0" err="1">
                <a:latin typeface="Arial"/>
                <a:ea typeface="Times New Roman"/>
                <a:cs typeface="Arial"/>
              </a:rPr>
              <a:t>WHOŚiGW</a:t>
            </a:r>
            <a:r>
              <a:rPr lang="pl-PL" sz="1800" dirty="0">
                <a:latin typeface="Arial"/>
                <a:ea typeface="Times New Roman"/>
                <a:cs typeface="Arial"/>
              </a:rPr>
              <a:t> w Poznaniu oraz NFOŚiGW, w ramach którego m.in. posadowiono wiatę turystyczną przy ścieżce rowerowej, nakręcono materiały filmowe i radiowe, zrealizowano kampanię </a:t>
            </a:r>
            <a:r>
              <a:rPr lang="pl-PL" sz="1800" dirty="0" err="1">
                <a:latin typeface="Arial"/>
                <a:ea typeface="Times New Roman"/>
                <a:cs typeface="Arial"/>
              </a:rPr>
              <a:t>billboardową</a:t>
            </a:r>
            <a:r>
              <a:rPr lang="pl-PL" sz="1800" dirty="0">
                <a:latin typeface="Arial"/>
                <a:ea typeface="Times New Roman"/>
                <a:cs typeface="Arial"/>
              </a:rPr>
              <a:t>,</a:t>
            </a:r>
            <a:endParaRPr lang="pl-PL" sz="1800" dirty="0">
              <a:latin typeface="Arial"/>
              <a:ea typeface="Calibri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788"/>
              </a:spcAft>
              <a:buFont typeface="Arial"/>
              <a:buChar char="•"/>
              <a:defRPr/>
            </a:pPr>
            <a:r>
              <a:rPr lang="pl-PL" sz="1800" dirty="0">
                <a:latin typeface="Arial"/>
                <a:ea typeface="Calibri"/>
                <a:cs typeface="Arial"/>
              </a:rPr>
              <a:t>współpraca z partnerami Lasu Modelowego w Obornikach – realizacja konferencji pod nazwą „ Społeczne, przyrodnicze i naukowe aspekty Lasu Modelowego w Obornikach – dotychczasowe doświadczenia i wnioski”, finansowanej ze środków programu </a:t>
            </a:r>
            <a:r>
              <a:rPr lang="pl-PL" sz="1800" dirty="0" err="1">
                <a:latin typeface="Arial"/>
                <a:ea typeface="Calibri"/>
                <a:cs typeface="Arial"/>
              </a:rPr>
              <a:t>Canada’s</a:t>
            </a:r>
            <a:r>
              <a:rPr lang="pl-PL" sz="1800" dirty="0">
                <a:latin typeface="Arial"/>
                <a:ea typeface="Calibri"/>
                <a:cs typeface="Arial"/>
              </a:rPr>
              <a:t> Global </a:t>
            </a:r>
            <a:r>
              <a:rPr lang="pl-PL" sz="1800" dirty="0" err="1">
                <a:latin typeface="Arial"/>
                <a:ea typeface="Calibri"/>
                <a:cs typeface="Arial"/>
              </a:rPr>
              <a:t>Forest</a:t>
            </a:r>
            <a:r>
              <a:rPr lang="pl-PL" sz="1800" dirty="0">
                <a:latin typeface="Arial"/>
                <a:ea typeface="Calibri"/>
                <a:cs typeface="Arial"/>
              </a:rPr>
              <a:t> </a:t>
            </a:r>
            <a:r>
              <a:rPr lang="pl-PL" sz="1800" dirty="0" err="1">
                <a:latin typeface="Arial"/>
                <a:ea typeface="Calibri"/>
                <a:cs typeface="Arial"/>
              </a:rPr>
              <a:t>Leadership</a:t>
            </a:r>
            <a:r>
              <a:rPr lang="pl-PL" sz="1800" dirty="0">
                <a:latin typeface="Arial"/>
                <a:ea typeface="Calibri"/>
                <a:cs typeface="Arial"/>
              </a:rPr>
              <a:t> Program 2023-2026 (Jaracz, 12-13.03.2024r.),</a:t>
            </a:r>
            <a:endParaRPr sz="1800" dirty="0"/>
          </a:p>
          <a:p>
            <a:pPr marL="342900" indent="-342900">
              <a:lnSpc>
                <a:spcPct val="107000"/>
              </a:lnSpc>
              <a:spcAft>
                <a:spcPts val="788"/>
              </a:spcAft>
              <a:buFont typeface="Arial"/>
              <a:buChar char="•"/>
              <a:defRPr/>
            </a:pPr>
            <a:r>
              <a:rPr lang="pl-PL" sz="1800" dirty="0">
                <a:latin typeface="Arial"/>
                <a:cs typeface="Arial"/>
              </a:rPr>
              <a:t>sadzenie lasu z lokalną społecznością, akcja </a:t>
            </a:r>
            <a:r>
              <a:rPr lang="pl-PL" sz="1800" dirty="0" err="1">
                <a:latin typeface="Arial"/>
                <a:cs typeface="Arial"/>
              </a:rPr>
              <a:t>SadziMY</a:t>
            </a:r>
            <a:r>
              <a:rPr lang="pl-PL" sz="1800" dirty="0">
                <a:latin typeface="Arial"/>
                <a:cs typeface="Arial"/>
              </a:rPr>
              <a:t> (możliwość otrzymania sadzonek), </a:t>
            </a:r>
            <a:endParaRPr sz="1800" dirty="0"/>
          </a:p>
          <a:p>
            <a:pPr marL="342900" indent="-342900">
              <a:lnSpc>
                <a:spcPct val="107000"/>
              </a:lnSpc>
              <a:spcAft>
                <a:spcPts val="788"/>
              </a:spcAft>
              <a:buFont typeface="Arial"/>
              <a:buChar char="•"/>
              <a:defRPr/>
            </a:pPr>
            <a:r>
              <a:rPr lang="pl-PL" sz="1800" dirty="0">
                <a:latin typeface="Arial"/>
                <a:cs typeface="Arial"/>
              </a:rPr>
              <a:t>współorganizowanie rajdu Towarzystwa Przyjaciół Dzieci,</a:t>
            </a:r>
            <a:endParaRPr sz="1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FCFBB2B-2D10-662A-8AFE-B78A0038C97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16B3C2C5-441A-A9A5-B93E-FCDEAC122E8A}"/>
              </a:ext>
            </a:extLst>
          </p:cNvPr>
          <p:cNvSpPr txBox="1"/>
          <p:nvPr/>
        </p:nvSpPr>
        <p:spPr bwMode="auto">
          <a:xfrm>
            <a:off x="1353292" y="824236"/>
            <a:ext cx="10206351" cy="94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Działania na rzecz społeczności lokalnych</a:t>
            </a:r>
            <a:endParaRPr lang="pl-PL" sz="3150"/>
          </a:p>
          <a:p>
            <a:pPr>
              <a:defRPr/>
            </a:pPr>
            <a:endParaRPr lang="pl-PL" sz="315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A245343-BC23-2014-A0EF-C23D7BA49545}"/>
              </a:ext>
            </a:extLst>
          </p:cNvPr>
          <p:cNvSpPr txBox="1"/>
          <p:nvPr/>
        </p:nvSpPr>
        <p:spPr bwMode="auto">
          <a:xfrm>
            <a:off x="1500125" y="1538928"/>
            <a:ext cx="10051108" cy="3882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788"/>
              </a:spcAft>
              <a:buFont typeface="Arial"/>
              <a:buChar char="•"/>
              <a:defRPr/>
            </a:pPr>
            <a:r>
              <a:rPr lang="pl-PL" sz="1800" dirty="0">
                <a:latin typeface="Arial"/>
                <a:cs typeface="Arial"/>
              </a:rPr>
              <a:t>udział w szeregu festynów i eventów – m. in.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Święto Policji w Obornikach, festyn Młynarski w Jaraczu, Jarmark Świąteczny w Obornikach,</a:t>
            </a:r>
            <a:endParaRPr sz="18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800" dirty="0">
                <a:latin typeface="Arial"/>
                <a:cs typeface="Arial"/>
              </a:rPr>
              <a:t>udział w zajęciach edukacyjnych w Multimedialnym Centrum Edukacyjnym Nadleśnictwa,</a:t>
            </a:r>
            <a:endParaRPr sz="18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800" dirty="0">
                <a:latin typeface="Arial"/>
                <a:cs typeface="Arial"/>
              </a:rPr>
              <a:t>indywidualne korzystanie z tras </a:t>
            </a:r>
            <a:r>
              <a:rPr lang="pl-PL" sz="1800" dirty="0" err="1">
                <a:latin typeface="Arial"/>
                <a:cs typeface="Arial"/>
              </a:rPr>
              <a:t>geocachingowych</a:t>
            </a:r>
            <a:r>
              <a:rPr lang="pl-PL" sz="1800" dirty="0">
                <a:latin typeface="Arial"/>
                <a:cs typeface="Arial"/>
              </a:rPr>
              <a:t> – Zielone Las Story oraz </a:t>
            </a:r>
            <a:r>
              <a:rPr lang="pl-PL" sz="1800" dirty="0" err="1">
                <a:latin typeface="Arial"/>
                <a:cs typeface="Arial"/>
              </a:rPr>
              <a:t>Drewnoksiąg</a:t>
            </a:r>
            <a:r>
              <a:rPr lang="pl-PL" sz="1800" dirty="0">
                <a:latin typeface="Arial"/>
                <a:cs typeface="Arial"/>
              </a:rPr>
              <a:t> – Księga Leśnych opowieści, a także tras turystycznych na terenie nadleśnictwa,</a:t>
            </a:r>
            <a:endParaRPr sz="18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800" dirty="0">
                <a:latin typeface="Arial"/>
                <a:cs typeface="Arial"/>
              </a:rPr>
              <a:t>współpraca ze służbami mundurowymi na rzecz poprawy bezpieczeństwa na terenach leśnych oraz wzmocnienia systemu ochrony przeciwpożarowej,</a:t>
            </a:r>
            <a:endParaRPr sz="18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800" dirty="0">
                <a:latin typeface="Arial"/>
                <a:cs typeface="Arial"/>
              </a:rPr>
              <a:t>p</a:t>
            </a:r>
            <a:r>
              <a:rPr lang="pl-PL" sz="1800" b="0" dirty="0">
                <a:latin typeface="Arial"/>
                <a:cs typeface="Arial"/>
              </a:rPr>
              <a:t>rzekazanie blisko 40 tys. na cele </a:t>
            </a:r>
            <a:r>
              <a:rPr lang="pl-PL" sz="1800" b="0" dirty="0" err="1">
                <a:latin typeface="Arial"/>
                <a:cs typeface="Arial"/>
              </a:rPr>
              <a:t>społeczno</a:t>
            </a:r>
            <a:r>
              <a:rPr lang="pl-PL" sz="1800" b="0" dirty="0">
                <a:latin typeface="Arial"/>
                <a:cs typeface="Arial"/>
              </a:rPr>
              <a:t> – użyteczne. </a:t>
            </a:r>
            <a:r>
              <a:rPr lang="pl-PL" sz="1800" dirty="0">
                <a:latin typeface="Arial"/>
                <a:cs typeface="Arial"/>
              </a:rPr>
              <a:t>S</a:t>
            </a:r>
            <a:r>
              <a:rPr lang="pl-PL" sz="1800" b="0" u="none" strike="noStrike" dirty="0">
                <a:latin typeface="Arial"/>
                <a:ea typeface="Calibri"/>
                <a:cs typeface="Arial"/>
              </a:rPr>
              <a:t>zczegółowa </a:t>
            </a:r>
            <a:r>
              <a:rPr lang="pl-PL" sz="1800" dirty="0">
                <a:latin typeface="Arial"/>
                <a:ea typeface="Calibri"/>
                <a:cs typeface="Arial"/>
              </a:rPr>
              <a:t>informacja na ten temat publikowana jest w </a:t>
            </a:r>
            <a:r>
              <a:rPr lang="pl-PL" sz="1800" u="sng" dirty="0">
                <a:latin typeface="Arial"/>
                <a:ea typeface="Calibri"/>
                <a:cs typeface="Arial"/>
                <a:hlinkClick r:id="rId3" tooltip="https://www.gov.pl/web/nadlesnictwo-oborniki/wydatkowanie-srodkow-na-cele-spolecznie-uzyteczne"/>
              </a:rPr>
              <a:t>Biuletynie Informacji Publicznej </a:t>
            </a:r>
            <a:r>
              <a:rPr lang="pl-PL" sz="1800" dirty="0">
                <a:latin typeface="Arial"/>
                <a:ea typeface="Calibri"/>
                <a:cs typeface="Arial"/>
              </a:rPr>
              <a:t>nadleśnictwa.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507544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3845272" y="184243"/>
            <a:ext cx="10206351" cy="94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Działania na rzecz społeczności lokalnych</a:t>
            </a:r>
            <a:endParaRPr lang="pl-PL" sz="3150"/>
          </a:p>
          <a:p>
            <a:pPr>
              <a:defRPr/>
            </a:pPr>
            <a:endParaRPr lang="pl-PL" sz="3150"/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3845272" y="650519"/>
            <a:ext cx="9836893" cy="464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350" i="1">
                <a:latin typeface="Calibri"/>
                <a:ea typeface="Calibri"/>
                <a:cs typeface="Calibri"/>
              </a:rPr>
              <a:t> podsumowanie działalności edukacyjnej w 2024 roku</a:t>
            </a:r>
            <a:endParaRPr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>
            <a:off x="905269" y="2337349"/>
            <a:ext cx="3933848" cy="295038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709368" y="1341562"/>
            <a:ext cx="3152295" cy="236422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709366" y="4125913"/>
            <a:ext cx="3152296" cy="236422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021736" y="2089056"/>
            <a:ext cx="3816424" cy="286231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24991" y="981522"/>
            <a:ext cx="3888432" cy="508753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321243" y="333449"/>
            <a:ext cx="2916517" cy="3753932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 bwMode="auto">
          <a:xfrm>
            <a:off x="4764197" y="6211704"/>
            <a:ext cx="3655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l-PL" sz="1600"/>
              <a:t>aktywność w mediach społecznościowych</a:t>
            </a:r>
            <a:endParaRPr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422176" y="1010618"/>
            <a:ext cx="3245480" cy="551802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3845272" y="184243"/>
            <a:ext cx="10206351" cy="94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Działania na rzecz społeczności lokalnych</a:t>
            </a:r>
            <a:endParaRPr lang="pl-PL" sz="3150"/>
          </a:p>
          <a:p>
            <a:pPr>
              <a:defRPr/>
            </a:pPr>
            <a:endParaRPr lang="pl-PL" sz="3150"/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3845272" y="650519"/>
            <a:ext cx="9836893" cy="464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350" i="1">
                <a:latin typeface="Calibri"/>
                <a:ea typeface="Calibri"/>
                <a:cs typeface="Calibri"/>
              </a:rPr>
              <a:t> podsumowanie działalności edukacyjnej w 2024 roku</a:t>
            </a:r>
            <a:endParaRPr/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324991" y="1341562"/>
          <a:ext cx="10153130" cy="4815018"/>
        </p:xfrm>
        <a:graphic>
          <a:graphicData uri="http://schemas.openxmlformats.org/drawingml/2006/table">
            <a:tbl>
              <a:tblPr>
                <a:tableStyleId>{9778B88A-C9DA-3AFC-2E9D-F9479587CD46}</a:tableStyleId>
              </a:tblPr>
              <a:tblGrid>
                <a:gridCol w="1851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9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9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94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71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71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94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94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1351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900" u="none" strike="noStrike"/>
                        <a:t>Forma edukacji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900" u="none" strike="noStrike"/>
                        <a:t>Ogółem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900" u="none" strike="noStrike"/>
                        <a:t>w tym: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6753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900" u="none" strike="noStrike"/>
                        <a:t>Liczba zajęć³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1400" b="1" u="none" strike="noStrike">
                          <a:solidFill>
                            <a:srgbClr val="FF0000"/>
                          </a:solidFill>
                        </a:rPr>
                        <a:t>Liczba uczestników</a:t>
                      </a:r>
                      <a:endParaRPr lang="pl-PL" sz="1400" b="1" i="0" u="none" strike="noStrike">
                        <a:solidFill>
                          <a:srgbClr val="FF0000"/>
                        </a:solidFill>
                        <a:latin typeface="Swiss 721 A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900" u="none" strike="noStrike"/>
                        <a:t>Udział % uczestników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900" u="none" strike="noStrike"/>
                        <a:t>Dzieci przedszkolne         3 do 6 lat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1000" u="none" strike="noStrike"/>
                        <a:t>Dzieci i młodzież szkół podstawowych 7-15 lat</a:t>
                      </a:r>
                      <a:endParaRPr lang="pl-PL" sz="1000" b="1" i="0" u="none" strike="noStrike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1000" u="none" strike="noStrike"/>
                        <a:t>Młodzież szkół ponadpodstawowych   16-19 lat</a:t>
                      </a:r>
                      <a:endParaRPr lang="pl-PL" sz="1000" b="1" i="0" u="none" strike="noStrike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900" u="none" strike="noStrike"/>
                        <a:t>Studenci i dorośli, powyżej 19 lat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65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l-PL" sz="900" u="none" strike="noStrike"/>
                        <a:t>Zajęcia terenowe i wycieczki z przewodnikiem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3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66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1,8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66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35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l-PL" sz="900" u="none" strike="noStrike"/>
                        <a:t>Zajęcia w izbie leśnej nadl.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58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2 212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61,0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99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1 456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110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391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65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l-PL" sz="900" u="none" strike="noStrike"/>
                        <a:t>Spotkania z leśnikiem w szkołach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13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1 028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28,3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350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446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176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56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331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l-PL" sz="900" u="none" strike="noStrike"/>
                        <a:t>Spotkania edukacyjne z leśnikiem poza szkołą (w Domu Kultury, Muzeum, Urzędzie Gminy itp.)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8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271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7,5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271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70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l-PL" sz="900" u="none" strike="noStrike"/>
                        <a:t>Konkursy leśne (wiedzy, plastyczne, literackie itp.)</a:t>
                      </a:r>
                      <a:r>
                        <a:rPr lang="pl-PL" sz="900" u="none" strike="noStrike" baseline="30000"/>
                        <a:t> 2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0,0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65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l-PL" sz="900" u="none" strike="noStrike"/>
                        <a:t>Akcje, imprezy okolicznościowe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1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50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1,4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15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35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35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l-PL" sz="900" u="none" strike="noStrike"/>
                        <a:t>Wystawy edukacyjne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0,0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0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135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l-PL" sz="1200" b="1" u="none" strike="noStrike"/>
                        <a:t>Razem</a:t>
                      </a:r>
                      <a:endParaRPr lang="pl-PL" sz="1200" b="1" i="0" u="none" strike="noStrike">
                        <a:latin typeface="Swiss 721 A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900" u="none" strike="noStrike"/>
                        <a:t>X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1800" b="1" u="none" strike="noStrike">
                          <a:solidFill>
                            <a:srgbClr val="FF0000"/>
                          </a:solidFill>
                        </a:rPr>
                        <a:t>3 627</a:t>
                      </a:r>
                      <a:endParaRPr lang="pl-PL" sz="1800" b="1" i="0" u="none" strike="noStrike">
                        <a:solidFill>
                          <a:srgbClr val="FF0000"/>
                        </a:solidFill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100,0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449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1 917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286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pl-PL" sz="900" u="none" strike="noStrike"/>
                        <a:t>819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228600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37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l-PL" sz="1050" b="1" u="none" strike="noStrike"/>
                        <a:t>Inne, np. festyny, targi </a:t>
                      </a:r>
                      <a:r>
                        <a:rPr lang="pl-PL" sz="900" u="none" strike="noStrike"/>
                        <a:t>itp.</a:t>
                      </a:r>
                      <a:r>
                        <a:rPr lang="pl-PL" sz="900" u="none" strike="noStrike" baseline="30000"/>
                        <a:t>1</a:t>
                      </a:r>
                      <a:endParaRPr lang="pl-PL" sz="900" b="1" i="0" u="none" strike="noStrike">
                        <a:latin typeface="Swiss 721 A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900" u="none" strike="noStrike"/>
                        <a:t>X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1400" b="1" u="none" strike="noStrike"/>
                        <a:t>9 100</a:t>
                      </a:r>
                      <a:endParaRPr lang="pl-PL" sz="1400" b="1" i="0" u="none" strike="noStrike">
                        <a:latin typeface="Swiss 721 A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900" u="none" strike="noStrike"/>
                        <a:t>X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900" u="none" strike="noStrike"/>
                        <a:t>X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900" u="none" strike="noStrike"/>
                        <a:t>X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l-PL" sz="900" u="none" strike="noStrike"/>
                        <a:t>X</a:t>
                      </a:r>
                      <a:endParaRPr lang="pl-PL" sz="900" b="0" i="0" u="none" strike="noStrike">
                        <a:latin typeface="Swiss 721 A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3845272" y="184243"/>
            <a:ext cx="10206351" cy="94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Działania na rzecz społeczności lokalnych</a:t>
            </a:r>
            <a:endParaRPr lang="pl-PL" sz="3150"/>
          </a:p>
          <a:p>
            <a:pPr>
              <a:defRPr/>
            </a:pPr>
            <a:endParaRPr lang="pl-PL" sz="3150"/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3845272" y="650519"/>
            <a:ext cx="9836893" cy="464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350" i="1">
                <a:latin typeface="Calibri"/>
                <a:ea typeface="Calibri"/>
                <a:cs typeface="Calibri"/>
              </a:rPr>
              <a:t> podsumowanie działalności edukacyjnej w 2024 roku</a:t>
            </a:r>
            <a:endParaRPr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41016" y="1485578"/>
            <a:ext cx="3888432" cy="518457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7627C95-A76C-F8FE-5AEF-6D7E66D456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3505" y="2133650"/>
            <a:ext cx="5184576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79705" y="1159742"/>
            <a:ext cx="10206351" cy="94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Działania na rzecz społeczności lokalnych – konsultacje społeczne</a:t>
            </a:r>
            <a:endParaRPr lang="pl-PL" sz="3150"/>
          </a:p>
          <a:p>
            <a:pPr>
              <a:defRPr/>
            </a:pPr>
            <a:endParaRPr lang="pl-PL" sz="3150"/>
          </a:p>
        </p:txBody>
      </p:sp>
      <p:sp>
        <p:nvSpPr>
          <p:cNvPr id="3" name="Prostokąt 2"/>
          <p:cNvSpPr/>
          <p:nvPr/>
        </p:nvSpPr>
        <p:spPr bwMode="auto">
          <a:xfrm>
            <a:off x="1469008" y="1701602"/>
            <a:ext cx="6192688" cy="994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999"/>
              </a:lnSpc>
              <a:spcAft>
                <a:spcPts val="800"/>
              </a:spcAft>
              <a:defRPr/>
            </a:pPr>
            <a:r>
              <a:rPr lang="pl-PL" sz="1600">
                <a:solidFill>
                  <a:srgbClr val="005023"/>
                </a:solidFill>
                <a:latin typeface="Arial"/>
                <a:ea typeface="Times New Roman"/>
                <a:cs typeface="Times New Roman"/>
              </a:rPr>
              <a:t>07 października 2024 odbyło się spotkanie z lokalnymi mieszkańcami dotyczące tzw. „lasów społecznych”.</a:t>
            </a:r>
            <a:endParaRPr/>
          </a:p>
          <a:p>
            <a:pPr>
              <a:lnSpc>
                <a:spcPct val="114999"/>
              </a:lnSpc>
              <a:spcAft>
                <a:spcPts val="800"/>
              </a:spcAft>
              <a:defRPr/>
            </a:pPr>
            <a:endParaRPr lang="pl-PL" sz="1400">
              <a:latin typeface="Calibri"/>
              <a:ea typeface="Calibri"/>
              <a:cs typeface="Times New Roman"/>
            </a:endParaRPr>
          </a:p>
        </p:txBody>
      </p:sp>
      <p:sp>
        <p:nvSpPr>
          <p:cNvPr id="4" name="pole tekstowe 3"/>
          <p:cNvSpPr txBox="1"/>
          <p:nvPr/>
        </p:nvSpPr>
        <p:spPr bwMode="auto">
          <a:xfrm>
            <a:off x="8534668" y="4734827"/>
            <a:ext cx="31896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sz="1600"/>
              <a:t>Szczegółowe informacje dotyczące lasów </a:t>
            </a:r>
            <a:br>
              <a:rPr lang="pl-PL" sz="1600"/>
            </a:br>
            <a:r>
              <a:rPr lang="pl-PL" sz="1600"/>
              <a:t>o zwiększonej funkcji społecznej </a:t>
            </a:r>
            <a:br>
              <a:rPr lang="pl-PL" sz="1600"/>
            </a:br>
            <a:r>
              <a:rPr lang="pl-PL" sz="1600"/>
              <a:t>można znaleźć </a:t>
            </a:r>
            <a:r>
              <a:rPr lang="pl-PL" sz="1600" u="sng">
                <a:hlinkClick r:id="rId3" tooltip="https://oborniki.poznan.lasy.gov.pl/projekt-lasow-spolecznych"/>
              </a:rPr>
              <a:t>tutaj</a:t>
            </a:r>
            <a:r>
              <a:rPr lang="pl-PL" sz="1600"/>
              <a:t>. </a:t>
            </a:r>
            <a:endParaRPr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35589" y="1787456"/>
            <a:ext cx="3557267" cy="26679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69729" y="3314851"/>
            <a:ext cx="3364939" cy="2523705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 bwMode="auto">
          <a:xfrm>
            <a:off x="3509852" y="2440271"/>
            <a:ext cx="47395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  <a:defRPr/>
            </a:pPr>
            <a:r>
              <a:rPr lang="pl-PL" sz="1900" b="1">
                <a:latin typeface="+mn-lt"/>
              </a:rPr>
              <a:t>Lasy o zwiększonej funkcji społecznej </a:t>
            </a:r>
            <a:br>
              <a:rPr lang="pl-PL" sz="1900" b="1">
                <a:latin typeface="+mn-lt"/>
              </a:rPr>
            </a:br>
            <a:r>
              <a:rPr lang="pl-PL" sz="1900" b="1">
                <a:latin typeface="+mn-lt"/>
              </a:rPr>
              <a:t>wyznaczono na obszarze prawie 1 900,00 ha. </a:t>
            </a:r>
            <a:endParaRPr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60766" y="2484004"/>
            <a:ext cx="2215592" cy="166169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319460" y="4049629"/>
            <a:ext cx="2736416" cy="205231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78108" y="115974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Finanse</a:t>
            </a:r>
            <a:endParaRPr lang="pl-PL" sz="3150"/>
          </a:p>
        </p:txBody>
      </p:sp>
      <p:sp>
        <p:nvSpPr>
          <p:cNvPr id="6" name="pole tekstowe 5"/>
          <p:cNvSpPr txBox="1"/>
          <p:nvPr/>
        </p:nvSpPr>
        <p:spPr bwMode="auto">
          <a:xfrm>
            <a:off x="1378108" y="1601237"/>
            <a:ext cx="7149150" cy="404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dirty="0">
                <a:ea typeface="Calibri"/>
                <a:cs typeface="Calibri"/>
              </a:rPr>
              <a:t>– przychody nadleśnictwa: 35 mln zł (w tym: </a:t>
            </a:r>
            <a:br>
              <a:rPr lang="pl-PL" dirty="0">
                <a:ea typeface="Calibri"/>
                <a:cs typeface="Calibri"/>
              </a:rPr>
            </a:br>
            <a:r>
              <a:rPr lang="pl-PL" dirty="0">
                <a:ea typeface="Calibri"/>
                <a:cs typeface="Calibri"/>
              </a:rPr>
              <a:t>32 mln zł ze sprzedaży drewna),</a:t>
            </a:r>
            <a:endParaRPr dirty="0"/>
          </a:p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dirty="0">
                <a:ea typeface="Calibri"/>
                <a:cs typeface="Calibri"/>
              </a:rPr>
              <a:t>– koszty nadleśnictwa: 33 mln zł,</a:t>
            </a:r>
            <a:endParaRPr dirty="0"/>
          </a:p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dirty="0">
                <a:ea typeface="Calibri"/>
                <a:cs typeface="Calibri"/>
              </a:rPr>
              <a:t>– wykorzystanie środków funduszu leśnego: 75 tys. zł na zapobieganie ASF,</a:t>
            </a:r>
            <a:endParaRPr dirty="0"/>
          </a:p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dirty="0">
                <a:ea typeface="Calibri"/>
                <a:cs typeface="Calibri"/>
              </a:rPr>
              <a:t>– do budżetu państwa przekazaliśmy 6 mln zł podatku VAT,</a:t>
            </a:r>
            <a:endParaRPr dirty="0"/>
          </a:p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dirty="0">
                <a:ea typeface="Calibri"/>
                <a:cs typeface="Calibri"/>
              </a:rPr>
              <a:t>– </a:t>
            </a:r>
            <a:r>
              <a:rPr lang="pl-PL" b="1" dirty="0">
                <a:ea typeface="Calibri"/>
                <a:cs typeface="Calibri"/>
              </a:rPr>
              <a:t>podatki i opłaty lokalne: 1 mln zł, w tym do gminy Obrzycko: 96 tys. zł.</a:t>
            </a:r>
            <a:endParaRPr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885832" y="1615894"/>
            <a:ext cx="2981325" cy="253365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78108" y="1159742"/>
            <a:ext cx="9581606" cy="90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5250" b="1">
                <a:solidFill>
                  <a:srgbClr val="005023"/>
                </a:solidFill>
                <a:latin typeface="Arial"/>
                <a:cs typeface="Arial"/>
              </a:rPr>
              <a:t>Część III</a:t>
            </a:r>
            <a:endParaRPr lang="pl-PL" sz="5250"/>
          </a:p>
        </p:txBody>
      </p:sp>
      <p:sp>
        <p:nvSpPr>
          <p:cNvPr id="2" name="pole tekstowe 1"/>
          <p:cNvSpPr txBox="1"/>
          <p:nvPr/>
        </p:nvSpPr>
        <p:spPr bwMode="auto">
          <a:xfrm>
            <a:off x="1378108" y="4345518"/>
            <a:ext cx="9581606" cy="81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Co będzie się działo w nadleśnictwie?</a:t>
            </a:r>
            <a:endParaRPr/>
          </a:p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plany 2025</a:t>
            </a:r>
            <a:endParaRPr lang="pl-PL" sz="315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70822" y="1204301"/>
            <a:ext cx="9581606" cy="81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Planowane pozyskanie drewna w 2025 roku (w Nadleśnictwie i w gminie)</a:t>
            </a:r>
            <a:endParaRPr lang="pl-PL" sz="3150"/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1406365" y="2061643"/>
            <a:ext cx="5823283" cy="96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b="1" dirty="0">
                <a:latin typeface="Calibri"/>
                <a:ea typeface="Calibri"/>
                <a:cs typeface="Calibri"/>
              </a:rPr>
              <a:t>122 167 m3 </a:t>
            </a:r>
            <a:endParaRPr dirty="0"/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dirty="0">
                <a:latin typeface="Calibri"/>
                <a:ea typeface="Calibri"/>
                <a:cs typeface="Calibri"/>
              </a:rPr>
              <a:t>w tym na terenie gminy Ryczywół: 16 371 m3</a:t>
            </a:r>
            <a:endParaRPr dirty="0"/>
          </a:p>
        </p:txBody>
      </p:sp>
      <p:sp>
        <p:nvSpPr>
          <p:cNvPr id="6" name="pole tekstowe 5"/>
          <p:cNvSpPr txBox="1"/>
          <p:nvPr/>
        </p:nvSpPr>
        <p:spPr bwMode="auto">
          <a:xfrm>
            <a:off x="1252984" y="4429347"/>
            <a:ext cx="3168351" cy="985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b="1" i="1" u="sng" dirty="0">
                <a:ea typeface="Calibri"/>
                <a:cs typeface="Calibri"/>
                <a:hlinkClick r:id="rId2" tooltip="https://encyklopedialesna.com/haslo/opal-1/"/>
              </a:rPr>
              <a:t>Drewno opałowe</a:t>
            </a:r>
            <a:r>
              <a:rPr lang="pl-PL" b="1" i="1" dirty="0">
                <a:ea typeface="Calibri"/>
                <a:cs typeface="Calibri"/>
              </a:rPr>
              <a:t> </a:t>
            </a:r>
            <a:endParaRPr lang="pl-PL" b="1" i="1" dirty="0">
              <a:highlight>
                <a:srgbClr val="FFFF00"/>
              </a:highlight>
              <a:ea typeface="Calibri"/>
              <a:cs typeface="Calibri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i="1" dirty="0"/>
              <a:t>8 368 m3</a:t>
            </a:r>
            <a:endParaRPr dirty="0"/>
          </a:p>
        </p:txBody>
      </p:sp>
      <p:sp>
        <p:nvSpPr>
          <p:cNvPr id="7" name="pole tekstowe 6"/>
          <p:cNvSpPr txBox="1"/>
          <p:nvPr/>
        </p:nvSpPr>
        <p:spPr bwMode="auto">
          <a:xfrm>
            <a:off x="1252984" y="3213770"/>
            <a:ext cx="2736304" cy="985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b="1" u="sng" dirty="0">
                <a:latin typeface="Calibri"/>
                <a:ea typeface="Calibri"/>
                <a:cs typeface="Calibri"/>
                <a:hlinkClick r:id="rId3" tooltip="https://encyklopedialesna.com/haslo/drewno-uzytkowe/"/>
              </a:rPr>
              <a:t>Drewno użytkowe</a:t>
            </a:r>
            <a:endParaRPr lang="pl-PL" b="1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dirty="0">
                <a:latin typeface="Calibri"/>
                <a:ea typeface="Calibri"/>
                <a:cs typeface="Calibri"/>
              </a:rPr>
              <a:t>113 799 m3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229648" y="2421682"/>
            <a:ext cx="4096572" cy="272678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591921" y="4005858"/>
            <a:ext cx="3786336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78108" y="1159743"/>
            <a:ext cx="3763308" cy="1183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 dirty="0">
                <a:solidFill>
                  <a:srgbClr val="005023"/>
                </a:solidFill>
                <a:latin typeface="Arial"/>
                <a:cs typeface="Arial"/>
              </a:rPr>
              <a:t>Lokalizacja Nadleśnictwa </a:t>
            </a:r>
            <a:endParaRPr dirty="0"/>
          </a:p>
          <a:p>
            <a:pPr>
              <a:defRPr/>
            </a:pPr>
            <a:r>
              <a:rPr lang="pl-PL" sz="2350" b="1" dirty="0">
                <a:solidFill>
                  <a:srgbClr val="005023"/>
                </a:solidFill>
                <a:latin typeface="Arial"/>
                <a:cs typeface="Arial"/>
              </a:rPr>
              <a:t>Oborniki</a:t>
            </a:r>
            <a:endParaRPr lang="pl-PL" sz="3150" dirty="0"/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1324991" y="2355576"/>
            <a:ext cx="3171987" cy="3583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1600">
                <a:latin typeface="Arial"/>
                <a:ea typeface="Calibri"/>
                <a:cs typeface="Arial"/>
              </a:rPr>
              <a:t>Gospodarujemy lasami stanowiącymi wschodni skraj Puszczy Noteckiej. Charakterystyczne dla tego obszaru są dominujące jednowiekowe drzewostany sosnowe powstałe po odnowieniu lasu zniszczonego w wyniku żeru strzygoni choinówki w latach 20 XX wieku.</a:t>
            </a:r>
            <a:endParaRPr/>
          </a:p>
          <a:p>
            <a:pPr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1600">
                <a:latin typeface="Arial"/>
                <a:ea typeface="Calibri"/>
                <a:cs typeface="Arial"/>
              </a:rPr>
              <a:t>Sosny rosnące na wydmach śródlądowych to typowy obraz lasu w tym rejonie.</a:t>
            </a:r>
            <a:endParaRPr/>
          </a:p>
        </p:txBody>
      </p:sp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FCF9FEB4-CED0-35B4-784A-480C682A1F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451246"/>
              </p:ext>
            </p:extLst>
          </p:nvPr>
        </p:nvGraphicFramePr>
        <p:xfrm>
          <a:off x="4496977" y="1064662"/>
          <a:ext cx="7214813" cy="5101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6482328" imgH="4582614" progId="Acrobat.Document.2020">
                  <p:embed/>
                </p:oleObj>
              </mc:Choice>
              <mc:Fallback>
                <p:oleObj name="Acrobat Document" r:id="rId3" imgW="6482328" imgH="4582614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6977" y="1064662"/>
                        <a:ext cx="7214813" cy="5101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453977" y="124411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Pozyskanie drewna</a:t>
            </a:r>
            <a:endParaRPr lang="pl-PL" sz="3150"/>
          </a:p>
        </p:txBody>
      </p:sp>
      <p:sp>
        <p:nvSpPr>
          <p:cNvPr id="6" name="pole tekstowe 5"/>
          <p:cNvSpPr txBox="1"/>
          <p:nvPr/>
        </p:nvSpPr>
        <p:spPr bwMode="auto">
          <a:xfrm>
            <a:off x="1541016" y="2133650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dirty="0"/>
              <a:t>W roku 2025 na terenie gminy Obrzycko planujemy pozyskać drewno z cięć rębnych - zrębów oraz </a:t>
            </a:r>
            <a:r>
              <a:rPr lang="pl-PL" dirty="0" err="1"/>
              <a:t>przedrębnych</a:t>
            </a:r>
            <a:r>
              <a:rPr lang="pl-PL" dirty="0"/>
              <a:t> – trzebieży.</a:t>
            </a:r>
            <a:endParaRPr dirty="0"/>
          </a:p>
        </p:txBody>
      </p:sp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3B3CAE4D-E28A-9E81-664A-903C0BE63F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644467"/>
              </p:ext>
            </p:extLst>
          </p:nvPr>
        </p:nvGraphicFramePr>
        <p:xfrm>
          <a:off x="5645472" y="272790"/>
          <a:ext cx="4464496" cy="6314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82722" imgH="6482210" progId="Acrobat.Document.2020">
                  <p:embed/>
                </p:oleObj>
              </mc:Choice>
              <mc:Fallback>
                <p:oleObj name="Acrobat Document" r:id="rId3" imgW="4582722" imgH="6482210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45472" y="272790"/>
                        <a:ext cx="4464496" cy="6314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453977" y="124411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Inne zadania gospodarcze</a:t>
            </a:r>
            <a:endParaRPr lang="pl-PL" sz="3150"/>
          </a:p>
        </p:txBody>
      </p:sp>
      <p:sp>
        <p:nvSpPr>
          <p:cNvPr id="4" name="pole tekstowe 3"/>
          <p:cNvSpPr txBox="1"/>
          <p:nvPr/>
        </p:nvSpPr>
        <p:spPr bwMode="auto">
          <a:xfrm>
            <a:off x="1465407" y="2061642"/>
            <a:ext cx="4180065" cy="2449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350" u="sng">
                <a:latin typeface="Calibri"/>
                <a:ea typeface="Calibri"/>
                <a:cs typeface="Calibri"/>
                <a:hlinkClick r:id="rId3" tooltip="https://encyklopedialesna.com/haslo/odnowienie-lasu/"/>
              </a:rPr>
              <a:t>Odnowienia</a:t>
            </a:r>
            <a:r>
              <a:rPr lang="pl-PL" sz="2350">
                <a:latin typeface="Calibri"/>
                <a:ea typeface="Calibri"/>
                <a:cs typeface="Calibri"/>
              </a:rPr>
              <a:t> – 278 ha </a:t>
            </a:r>
            <a:endParaRPr/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350" u="sng">
                <a:latin typeface="Calibri"/>
                <a:ea typeface="Calibri"/>
                <a:cs typeface="Calibri"/>
                <a:hlinkClick r:id="rId4" tooltip="https://encyklopedialesna.com/haslo/trzebiez/"/>
              </a:rPr>
              <a:t>Trzebieże</a:t>
            </a:r>
            <a:r>
              <a:rPr lang="pl-PL" sz="2350">
                <a:latin typeface="Calibri"/>
                <a:ea typeface="Calibri"/>
                <a:cs typeface="Calibri"/>
              </a:rPr>
              <a:t> – 1 559 ha </a:t>
            </a:r>
            <a:endParaRPr/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350" u="sng">
                <a:latin typeface="Calibri"/>
                <a:ea typeface="Calibri"/>
                <a:cs typeface="Calibri"/>
                <a:hlinkClick r:id="rId5" tooltip="https://encyklopedialesna.com/haslo/czyszczenia/"/>
              </a:rPr>
              <a:t>Czyszczenia</a:t>
            </a:r>
            <a:r>
              <a:rPr lang="pl-PL" sz="2350">
                <a:latin typeface="Calibri"/>
                <a:ea typeface="Calibri"/>
                <a:cs typeface="Calibri"/>
              </a:rPr>
              <a:t> – 432 ha </a:t>
            </a:r>
            <a:endParaRPr/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2350" u="sng">
                <a:latin typeface="Calibri"/>
                <a:ea typeface="Calibri"/>
                <a:cs typeface="Calibri"/>
                <a:hlinkClick r:id="rId6" tooltip="https://encyklopedialesna.com/haslo/pielegnowanie-upraw/"/>
              </a:rPr>
              <a:t>Pielęgnacje</a:t>
            </a:r>
            <a:r>
              <a:rPr lang="pl-PL" sz="2350">
                <a:latin typeface="Calibri"/>
                <a:ea typeface="Calibri"/>
                <a:cs typeface="Calibri"/>
              </a:rPr>
              <a:t> – 203 ha</a:t>
            </a:r>
            <a:endParaRPr/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endParaRPr lang="pl-PL" sz="2350">
              <a:latin typeface="Calibri"/>
              <a:ea typeface="Calibri"/>
              <a:cs typeface="Calibri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229648" y="1700264"/>
            <a:ext cx="3950568" cy="263576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271833" y="3656206"/>
            <a:ext cx="3605887" cy="270441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 bwMode="auto">
          <a:xfrm>
            <a:off x="3701256" y="261442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Współpraca, ochrona przyrody, </a:t>
            </a:r>
            <a:r>
              <a:rPr lang="pl-PL" sz="2100" b="1">
                <a:solidFill>
                  <a:srgbClr val="005023"/>
                </a:solidFill>
                <a:latin typeface="Arial"/>
                <a:cs typeface="Arial"/>
              </a:rPr>
              <a:t>wydarzenia</a:t>
            </a:r>
            <a:endParaRPr lang="pl-PL" sz="3150"/>
          </a:p>
        </p:txBody>
      </p:sp>
      <p:sp>
        <p:nvSpPr>
          <p:cNvPr id="7" name="pole tekstowe 6"/>
          <p:cNvSpPr txBox="1"/>
          <p:nvPr/>
        </p:nvSpPr>
        <p:spPr bwMode="auto">
          <a:xfrm>
            <a:off x="1541016" y="1100085"/>
            <a:ext cx="9469981" cy="5181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defRPr/>
            </a:pPr>
            <a:r>
              <a:rPr lang="pl-PL" sz="1400" b="1" dirty="0">
                <a:latin typeface="Arial"/>
                <a:cs typeface="Arial"/>
              </a:rPr>
              <a:t>Wydarzenia i inne okoliczności, które mogą angażować społeczność lokalną: </a:t>
            </a:r>
            <a:endParaRPr sz="14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400" dirty="0">
                <a:latin typeface="Arial"/>
                <a:cs typeface="Arial"/>
              </a:rPr>
              <a:t>Noc Muzeów w Goraju (16.05.2025r.)</a:t>
            </a:r>
            <a:endParaRPr sz="14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400" dirty="0">
                <a:latin typeface="Arial"/>
                <a:cs typeface="Arial"/>
              </a:rPr>
              <a:t>Festyn charytatywny w Cerekwicy (24.05.2025r.)</a:t>
            </a:r>
            <a:endParaRPr sz="14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400" dirty="0">
                <a:latin typeface="Arial"/>
                <a:cs typeface="Arial"/>
              </a:rPr>
              <a:t>Brama Puszczy w Obrzycku (07.06.2025r.)</a:t>
            </a:r>
            <a:endParaRPr sz="14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400" dirty="0">
                <a:latin typeface="Arial"/>
                <a:cs typeface="Arial"/>
              </a:rPr>
              <a:t>Święto Policji w Szamotułach (16.07.2025r.)</a:t>
            </a:r>
            <a:endParaRPr sz="14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400" dirty="0">
                <a:latin typeface="Arial"/>
                <a:cs typeface="Arial"/>
              </a:rPr>
              <a:t>Święto Podgrzybka – festyn organizowany przez LKP Puszcza Notecka (13.09.2025r.)</a:t>
            </a:r>
            <a:endParaRPr sz="14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400" dirty="0">
                <a:latin typeface="Arial"/>
                <a:cs typeface="Arial"/>
              </a:rPr>
              <a:t>Bieg </a:t>
            </a:r>
            <a:r>
              <a:rPr lang="pl-PL" sz="1400" dirty="0" err="1">
                <a:latin typeface="Arial"/>
                <a:cs typeface="Arial"/>
              </a:rPr>
              <a:t>nordic</a:t>
            </a:r>
            <a:r>
              <a:rPr lang="pl-PL" sz="1400" dirty="0">
                <a:latin typeface="Arial"/>
                <a:cs typeface="Arial"/>
              </a:rPr>
              <a:t> </a:t>
            </a:r>
            <a:r>
              <a:rPr lang="pl-PL" sz="1400" dirty="0" err="1">
                <a:latin typeface="Arial"/>
                <a:cs typeface="Arial"/>
              </a:rPr>
              <a:t>walking</a:t>
            </a:r>
            <a:r>
              <a:rPr lang="pl-PL" sz="1400" dirty="0">
                <a:latin typeface="Arial"/>
                <a:cs typeface="Arial"/>
              </a:rPr>
              <a:t> – Korona Polski NW (20.09.2025r.)</a:t>
            </a:r>
            <a:endParaRPr sz="14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400" dirty="0">
                <a:latin typeface="Arial"/>
                <a:cs typeface="Arial"/>
              </a:rPr>
              <a:t>Noc Naukowców – UAM Poznań (26.09.2025r.)</a:t>
            </a:r>
            <a:endParaRPr sz="14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400" dirty="0">
                <a:latin typeface="Arial"/>
                <a:cs typeface="Arial"/>
              </a:rPr>
              <a:t>Festyn Młynarski w Jaraczu (28.09.2025r.)</a:t>
            </a:r>
            <a:endParaRPr sz="14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400" dirty="0">
                <a:latin typeface="Arial"/>
                <a:cs typeface="Arial"/>
              </a:rPr>
              <a:t>Drewno w każdym wymiarze – warsztaty w nadleśnictwie (11.10.2025r.)</a:t>
            </a:r>
            <a:endParaRPr lang="pl-PL" sz="1200" b="1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pl-PL" sz="1400" b="1" dirty="0">
                <a:latin typeface="Arial"/>
                <a:cs typeface="Arial"/>
              </a:rPr>
              <a:t>Obszary planowane do objęcia ochroną: </a:t>
            </a:r>
            <a:endParaRPr sz="28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/>
              <a:buChar char="•"/>
              <a:defRPr/>
            </a:pPr>
            <a:r>
              <a:rPr lang="pl-PL" sz="1400" dirty="0">
                <a:latin typeface="Arial"/>
                <a:cs typeface="Arial"/>
              </a:rPr>
              <a:t>Na bieżąco zgłaszamy do Dyrektora RDOŚ potrzebę ochrony miejsc lęgowych gatunków chronionych (w szczególności ptaków).</a:t>
            </a:r>
            <a:endParaRPr sz="2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 bwMode="auto">
          <a:xfrm>
            <a:off x="1397000" y="981522"/>
            <a:ext cx="9649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/>
              <a:t>Propozycja wytypowanych obszarów cennych przyrodniczo opublikowana została w </a:t>
            </a:r>
            <a:r>
              <a:rPr lang="pl-PL" u="sng">
                <a:hlinkClick r:id="rId2" tooltip="https://www.bdl.lasy.gov.pl/portal/mapy"/>
              </a:rPr>
              <a:t>Banku Danych o Lasach</a:t>
            </a:r>
            <a:r>
              <a:rPr lang="pl-PL"/>
              <a:t>, jako informacja na temat wzmocnienia ochrony leśnych zasobów przyrodniczych.</a:t>
            </a:r>
            <a:endParaRPr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03102" y="2349674"/>
            <a:ext cx="8442970" cy="399079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613024" y="979210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Inwestycje</a:t>
            </a:r>
            <a:endParaRPr lang="pl-PL" sz="3150"/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1324991" y="1431534"/>
            <a:ext cx="5761251" cy="4873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51"/>
              </a:spcAft>
              <a:defRPr/>
            </a:pPr>
            <a:r>
              <a:rPr lang="pl-PL" sz="2000" dirty="0">
                <a:latin typeface="Arial"/>
                <a:ea typeface="Calibri"/>
                <a:cs typeface="Arial"/>
              </a:rPr>
              <a:t>Wykonane:</a:t>
            </a:r>
            <a:endParaRPr dirty="0"/>
          </a:p>
          <a:p>
            <a:pPr marL="342900" indent="-342900">
              <a:lnSpc>
                <a:spcPct val="107000"/>
              </a:lnSpc>
              <a:spcAft>
                <a:spcPts val="1051"/>
              </a:spcAft>
              <a:buFont typeface="Arial"/>
              <a:buChar char="•"/>
              <a:defRPr/>
            </a:pPr>
            <a:r>
              <a:rPr lang="pl-PL" sz="2000" dirty="0">
                <a:latin typeface="Arial"/>
                <a:ea typeface="Calibri"/>
                <a:cs typeface="Arial"/>
              </a:rPr>
              <a:t>budowa stacji ładowania pojazdów przy Nadleśnictwie Oborniki (gm. Oborniki),</a:t>
            </a:r>
            <a:endParaRPr dirty="0"/>
          </a:p>
          <a:p>
            <a:pPr marL="342900" indent="-342900">
              <a:lnSpc>
                <a:spcPct val="107000"/>
              </a:lnSpc>
              <a:spcAft>
                <a:spcPts val="1051"/>
              </a:spcAft>
              <a:buFont typeface="Arial"/>
              <a:buChar char="•"/>
              <a:defRPr/>
            </a:pPr>
            <a:r>
              <a:rPr lang="pl-PL" sz="2000" dirty="0">
                <a:latin typeface="Arial"/>
                <a:ea typeface="Calibri"/>
                <a:cs typeface="Arial"/>
              </a:rPr>
              <a:t>montaż systemu monitoringu przeciwpożarowego z automatyczną detekcją dymu (gm. Oborniki),</a:t>
            </a:r>
            <a:endParaRPr dirty="0"/>
          </a:p>
          <a:p>
            <a:pPr marL="342900" indent="-342900">
              <a:lnSpc>
                <a:spcPct val="107000"/>
              </a:lnSpc>
              <a:spcAft>
                <a:spcPts val="1051"/>
              </a:spcAft>
              <a:buFont typeface="Arial"/>
              <a:buChar char="•"/>
              <a:defRPr/>
            </a:pPr>
            <a:r>
              <a:rPr lang="pl-PL" sz="2000" dirty="0">
                <a:latin typeface="Arial"/>
                <a:ea typeface="Calibri"/>
                <a:cs typeface="Arial"/>
              </a:rPr>
              <a:t>zakup równiarki.</a:t>
            </a:r>
            <a:endParaRPr dirty="0"/>
          </a:p>
          <a:p>
            <a:pPr>
              <a:lnSpc>
                <a:spcPct val="107000"/>
              </a:lnSpc>
              <a:spcAft>
                <a:spcPts val="1051"/>
              </a:spcAft>
              <a:defRPr/>
            </a:pPr>
            <a:r>
              <a:rPr lang="pl-PL" sz="2000" dirty="0">
                <a:latin typeface="Arial"/>
                <a:ea typeface="Calibri"/>
                <a:cs typeface="Arial"/>
              </a:rPr>
              <a:t>W bieżącym roku planujemy:</a:t>
            </a:r>
            <a:endParaRPr dirty="0"/>
          </a:p>
          <a:p>
            <a:pPr marL="342900" indent="-342900">
              <a:lnSpc>
                <a:spcPct val="107000"/>
              </a:lnSpc>
              <a:spcAft>
                <a:spcPts val="1051"/>
              </a:spcAft>
              <a:buFont typeface="Arial"/>
              <a:buChar char="•"/>
              <a:defRPr/>
            </a:pPr>
            <a:r>
              <a:rPr lang="pl-PL" sz="2000" dirty="0">
                <a:latin typeface="Arial"/>
                <a:ea typeface="Calibri"/>
                <a:cs typeface="Arial"/>
              </a:rPr>
              <a:t>remont dostrzegalni przeciwpożarowych w Kiszewie i w </a:t>
            </a:r>
            <a:r>
              <a:rPr lang="pl-PL" sz="2000" dirty="0" err="1">
                <a:latin typeface="Arial"/>
                <a:ea typeface="Calibri"/>
                <a:cs typeface="Arial"/>
              </a:rPr>
              <a:t>Mycinie</a:t>
            </a:r>
            <a:r>
              <a:rPr lang="pl-PL" sz="2000" dirty="0">
                <a:latin typeface="Arial"/>
                <a:ea typeface="Calibri"/>
                <a:cs typeface="Arial"/>
              </a:rPr>
              <a:t> (gm. Oborniki),</a:t>
            </a:r>
            <a:endParaRPr dirty="0"/>
          </a:p>
          <a:p>
            <a:pPr marL="342900" indent="-342900">
              <a:lnSpc>
                <a:spcPct val="107000"/>
              </a:lnSpc>
              <a:spcAft>
                <a:spcPts val="1051"/>
              </a:spcAft>
              <a:buFont typeface="Arial"/>
              <a:buChar char="•"/>
              <a:defRPr/>
            </a:pPr>
            <a:r>
              <a:rPr lang="pl-PL" sz="2000" dirty="0">
                <a:latin typeface="Arial"/>
                <a:ea typeface="Calibri"/>
                <a:cs typeface="Arial"/>
              </a:rPr>
              <a:t>remont barokowej kolumny w miejscowości Wełna (gm. Rogoźno).</a:t>
            </a:r>
            <a:endParaRPr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941616" y="549474"/>
            <a:ext cx="2520280" cy="25902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43C07BE-A0BD-B083-C29E-E91149ECCA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4110" y="3633817"/>
            <a:ext cx="3360374" cy="252028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9B7843D-A284-73E8-7F1B-8CAEAEC46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12" y="1661882"/>
            <a:ext cx="2339179" cy="353582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453977" y="124411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Kontakt</a:t>
            </a:r>
            <a:endParaRPr lang="pl-PL" sz="3150"/>
          </a:p>
        </p:txBody>
      </p:sp>
      <p:sp>
        <p:nvSpPr>
          <p:cNvPr id="2" name="pole tekstowe 1"/>
          <p:cNvSpPr txBox="1"/>
          <p:nvPr/>
        </p:nvSpPr>
        <p:spPr bwMode="auto">
          <a:xfrm>
            <a:off x="1453977" y="2105598"/>
            <a:ext cx="10168159" cy="2614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5332" indent="-375332">
              <a:lnSpc>
                <a:spcPct val="107000"/>
              </a:lnSpc>
              <a:spcAft>
                <a:spcPts val="1051"/>
              </a:spcAft>
              <a:buFontTx/>
              <a:buChar char="-"/>
              <a:defRPr/>
            </a:pPr>
            <a:r>
              <a:rPr lang="pl-PL">
                <a:ea typeface="Calibri"/>
                <a:cs typeface="Arial"/>
              </a:rPr>
              <a:t>Nadleśnictwo Oborniki, Dąbrówka Leśna ul. Gajowa 1, 64-600 Oborniki</a:t>
            </a:r>
            <a:endParaRPr/>
          </a:p>
          <a:p>
            <a:pPr marL="375332" indent="-375332">
              <a:lnSpc>
                <a:spcPct val="107000"/>
              </a:lnSpc>
              <a:spcAft>
                <a:spcPts val="1051"/>
              </a:spcAft>
              <a:buFontTx/>
              <a:buChar char="-"/>
              <a:defRPr/>
            </a:pPr>
            <a:r>
              <a:rPr lang="pl-PL">
                <a:ea typeface="Calibri"/>
                <a:cs typeface="Arial"/>
              </a:rPr>
              <a:t>mail: </a:t>
            </a:r>
            <a:r>
              <a:rPr lang="pl-PL" u="sng">
                <a:ea typeface="Calibri"/>
                <a:cs typeface="Arial"/>
                <a:hlinkClick r:id="rId2" tooltip="mailto:oborniki@poznan.lasy.gov.pl"/>
              </a:rPr>
              <a:t>oborniki@poznan.lasy.gov.pl</a:t>
            </a:r>
            <a:r>
              <a:rPr lang="pl-PL">
                <a:ea typeface="Calibri"/>
                <a:cs typeface="Arial"/>
              </a:rPr>
              <a:t> </a:t>
            </a:r>
            <a:endParaRPr/>
          </a:p>
          <a:p>
            <a:pPr marL="375332" indent="-375332">
              <a:lnSpc>
                <a:spcPct val="107000"/>
              </a:lnSpc>
              <a:spcAft>
                <a:spcPts val="1051"/>
              </a:spcAft>
              <a:buFontTx/>
              <a:buChar char="-"/>
              <a:defRPr/>
            </a:pPr>
            <a:r>
              <a:rPr lang="pl-PL"/>
              <a:t>adres Elektronicznej Skrzynki Podawczej ePUAP: /pgl_lp_0915/SkrytkaESP </a:t>
            </a:r>
            <a:endParaRPr/>
          </a:p>
          <a:p>
            <a:pPr marL="375332" indent="-375332">
              <a:lnSpc>
                <a:spcPct val="107000"/>
              </a:lnSpc>
              <a:spcAft>
                <a:spcPts val="1051"/>
              </a:spcAft>
              <a:buFontTx/>
              <a:buChar char="-"/>
              <a:defRPr/>
            </a:pPr>
            <a:r>
              <a:rPr lang="pl-PL"/>
              <a:t>adres do e-Doręczeń: AE:PL-13685-39317-SVVWJ-26</a:t>
            </a:r>
            <a:endParaRPr/>
          </a:p>
          <a:p>
            <a:pPr marL="375332" indent="-375332">
              <a:lnSpc>
                <a:spcPct val="107000"/>
              </a:lnSpc>
              <a:spcAft>
                <a:spcPts val="1051"/>
              </a:spcAft>
              <a:buFontTx/>
              <a:buChar char="-"/>
              <a:defRPr/>
            </a:pPr>
            <a:r>
              <a:rPr lang="pl-PL">
                <a:ea typeface="Calibri"/>
                <a:cs typeface="Arial"/>
              </a:rPr>
              <a:t>konsultant ds. kontaktów społecznych: Jarosław Bator, tel. 500 113 852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auto">
          <a:xfrm>
            <a:off x="1324991" y="2972449"/>
            <a:ext cx="9581607" cy="914689"/>
          </a:xfrm>
        </p:spPr>
        <p:txBody>
          <a:bodyPr/>
          <a:lstStyle/>
          <a:p>
            <a:pPr algn="ctr">
              <a:defRPr/>
            </a:pPr>
            <a:r>
              <a:rPr lang="pl-PL"/>
              <a:t>Dziękuję za uwagę!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445012" y="837506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Struktura organizacyjna nadleśnictwa </a:t>
            </a:r>
            <a:endParaRPr lang="pl-PL" sz="3150"/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1252983" y="1629594"/>
            <a:ext cx="5328879" cy="4025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5332" indent="-375332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Calibri"/>
                <a:cs typeface="Arial"/>
              </a:rPr>
              <a:t>Liczba pracowników: 58 (w tym 28 leśniczych i podleśniczych oraz 2 strażników leśnych)</a:t>
            </a:r>
            <a:endParaRPr dirty="0"/>
          </a:p>
          <a:p>
            <a:pPr marL="375332" indent="-375332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700" dirty="0">
                <a:latin typeface="Arial"/>
                <a:ea typeface="Calibri"/>
                <a:cs typeface="Arial"/>
              </a:rPr>
              <a:t>Liczba leśnictw: 13 leśnictw rewirowych, w każdym pracuje leśniczy i podleśniczy, którzy są osobami „pierwszego kontaktu” w bieżących sprawach dotyczących lasu </a:t>
            </a:r>
            <a:r>
              <a:rPr lang="pl-PL" sz="1700" u="sng" dirty="0">
                <a:latin typeface="Arial"/>
                <a:ea typeface="Calibri"/>
                <a:cs typeface="Arial"/>
                <a:hlinkClick r:id="rId3" tooltip="https://oborniki.poznan.lasy.gov.pl/lesnictwa"/>
              </a:rPr>
              <a:t>kontakt do leśnictw</a:t>
            </a:r>
            <a:r>
              <a:rPr lang="pl-PL" sz="1700" dirty="0">
                <a:latin typeface="Arial"/>
                <a:ea typeface="Calibri"/>
                <a:cs typeface="Arial"/>
              </a:rPr>
              <a:t> </a:t>
            </a:r>
            <a:endParaRPr dirty="0"/>
          </a:p>
          <a:p>
            <a:pPr marL="375332" indent="-375332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700" b="1" dirty="0">
                <a:latin typeface="Arial"/>
                <a:ea typeface="Calibri"/>
                <a:cs typeface="Arial"/>
              </a:rPr>
              <a:t>Teren gminy Obrzycko to obszar leśnictw Chraplewo, Obrzycko, Daniele, Żurawiniec.</a:t>
            </a:r>
          </a:p>
          <a:p>
            <a:pPr marL="375332" indent="-375332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700" dirty="0">
                <a:latin typeface="Arial"/>
                <a:ea typeface="Calibri"/>
                <a:cs typeface="Arial"/>
              </a:rPr>
              <a:t>Nadleśnictwo posiada też szkółkę leśną, w której produkowane są sadzonki wykorzystywane do odnowień i zalesień (także na gruntach innej własności) oraz Multimedialne Centrum Edukacyjne w siedzibie Nadleśnictwa Oborniki</a:t>
            </a:r>
            <a:endParaRPr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AA10702-8824-CFA1-22CF-D0E806504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656" y="1413570"/>
            <a:ext cx="4518379" cy="338878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771314" y="4221882"/>
            <a:ext cx="3265689" cy="2448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78108" y="115974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Zasoby w zarządzie Nadleśnictwa Oborniki</a:t>
            </a:r>
            <a:endParaRPr lang="pl-PL" sz="3150"/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3053185" y="3878925"/>
            <a:ext cx="8136904" cy="1800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1600" b="1" dirty="0">
                <a:latin typeface="Arial"/>
                <a:ea typeface="Calibri"/>
                <a:cs typeface="Arial"/>
              </a:rPr>
              <a:t>W tym na terenie gminy Obrzycko:</a:t>
            </a:r>
            <a:endParaRPr lang="pl-PL" sz="1600" dirty="0">
              <a:latin typeface="Arial"/>
              <a:ea typeface="Calibri"/>
              <a:cs typeface="Arial"/>
            </a:endParaRPr>
          </a:p>
          <a:p>
            <a:pPr marL="375332" indent="-375332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600" dirty="0">
                <a:latin typeface="Arial"/>
                <a:ea typeface="Calibri"/>
                <a:cs typeface="Arial"/>
              </a:rPr>
              <a:t>powierzchnia gruntów: 1 998 ha, w tym lasów: 1 934 ha</a:t>
            </a:r>
            <a:endParaRPr dirty="0"/>
          </a:p>
          <a:p>
            <a:pPr marL="375332" indent="-375332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600" dirty="0">
                <a:latin typeface="Arial"/>
                <a:ea typeface="Calibri"/>
                <a:cs typeface="Arial"/>
              </a:rPr>
              <a:t>średni wiek: 56 lata</a:t>
            </a:r>
            <a:endParaRPr dirty="0"/>
          </a:p>
          <a:p>
            <a:pPr marL="375332" indent="-375332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600" dirty="0">
                <a:latin typeface="Arial"/>
                <a:ea typeface="Calibri"/>
                <a:cs typeface="Arial"/>
              </a:rPr>
              <a:t>skład gatunkowy: 77% </a:t>
            </a:r>
            <a:r>
              <a:rPr lang="pl-PL" sz="1600" dirty="0" err="1">
                <a:latin typeface="Arial"/>
                <a:ea typeface="Calibri"/>
                <a:cs typeface="Arial"/>
              </a:rPr>
              <a:t>So</a:t>
            </a:r>
            <a:r>
              <a:rPr lang="pl-PL" sz="1600" dirty="0">
                <a:latin typeface="Arial"/>
                <a:ea typeface="Calibri"/>
                <a:cs typeface="Arial"/>
              </a:rPr>
              <a:t>, 7% </a:t>
            </a:r>
            <a:r>
              <a:rPr lang="pl-PL" sz="1600" dirty="0" err="1">
                <a:latin typeface="Arial"/>
                <a:ea typeface="Calibri"/>
                <a:cs typeface="Arial"/>
              </a:rPr>
              <a:t>Brz</a:t>
            </a:r>
            <a:r>
              <a:rPr lang="pl-PL" sz="1600" dirty="0">
                <a:latin typeface="Arial"/>
                <a:ea typeface="Calibri"/>
                <a:cs typeface="Arial"/>
              </a:rPr>
              <a:t>, 5% Db, 5% Ol, 4% </a:t>
            </a:r>
            <a:r>
              <a:rPr lang="pl-PL" sz="1600" dirty="0" err="1">
                <a:latin typeface="Arial"/>
                <a:ea typeface="Calibri"/>
                <a:cs typeface="Arial"/>
              </a:rPr>
              <a:t>Św</a:t>
            </a:r>
            <a:r>
              <a:rPr lang="pl-PL" sz="1600" dirty="0">
                <a:latin typeface="Arial"/>
                <a:ea typeface="Calibri"/>
                <a:cs typeface="Arial"/>
              </a:rPr>
              <a:t>, 2%Bk</a:t>
            </a:r>
            <a:endParaRPr dirty="0"/>
          </a:p>
          <a:p>
            <a:pPr marL="375332" indent="-375332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600" dirty="0">
                <a:latin typeface="Arial"/>
                <a:ea typeface="Calibri"/>
                <a:cs typeface="Arial"/>
              </a:rPr>
              <a:t>liczba kompleksów leśnych: </a:t>
            </a:r>
            <a:r>
              <a:rPr lang="pl-PL" sz="1600" dirty="0">
                <a:solidFill>
                  <a:srgbClr val="FF0000"/>
                </a:solidFill>
                <a:latin typeface="Arial"/>
                <a:ea typeface="Calibri"/>
                <a:cs typeface="Arial"/>
              </a:rPr>
              <a:t>20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 bwMode="auto">
          <a:xfrm>
            <a:off x="1617808" y="1881645"/>
            <a:ext cx="9836893" cy="1800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1600" b="1">
                <a:latin typeface="Arial"/>
                <a:ea typeface="Calibri"/>
                <a:cs typeface="Arial"/>
              </a:rPr>
              <a:t>Podstawowe dane statystyczne </a:t>
            </a:r>
            <a:r>
              <a:rPr lang="pl-PL" sz="1600">
                <a:latin typeface="Arial"/>
                <a:ea typeface="Calibri"/>
                <a:cs typeface="Arial"/>
              </a:rPr>
              <a:t>o zasobach w zarządzie:</a:t>
            </a:r>
            <a:endParaRPr/>
          </a:p>
          <a:p>
            <a:pPr marL="375332" indent="-375332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600">
                <a:latin typeface="Arial"/>
                <a:ea typeface="Calibri"/>
                <a:cs typeface="Arial"/>
              </a:rPr>
              <a:t>powierzchnia gruntów: 20 930,05 ha, w tym lasów: 20 294,01 ha</a:t>
            </a:r>
            <a:endParaRPr/>
          </a:p>
          <a:p>
            <a:pPr marL="375332" indent="-375332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600">
                <a:latin typeface="Arial"/>
                <a:ea typeface="Calibri"/>
                <a:cs typeface="Arial"/>
              </a:rPr>
              <a:t>średni wiek drzewostanów: 56 lat</a:t>
            </a:r>
            <a:endParaRPr/>
          </a:p>
          <a:p>
            <a:pPr marL="375332" indent="-375332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600">
                <a:latin typeface="Arial"/>
                <a:ea typeface="Calibri"/>
                <a:cs typeface="Arial"/>
              </a:rPr>
              <a:t>skład gatunkowy: 82% sosna, 6% brzoza, 5% dąb, pozostałe 7% olcha, świerk, buk i inne</a:t>
            </a:r>
            <a:endParaRPr/>
          </a:p>
          <a:p>
            <a:pPr marL="375332" indent="-375332" algn="just">
              <a:lnSpc>
                <a:spcPct val="107000"/>
              </a:lnSpc>
              <a:spcAft>
                <a:spcPts val="788"/>
              </a:spcAft>
              <a:buFontTx/>
              <a:buChar char="-"/>
              <a:defRPr/>
            </a:pPr>
            <a:r>
              <a:rPr lang="pl-PL" sz="1600">
                <a:latin typeface="Arial"/>
                <a:ea typeface="Calibri"/>
                <a:cs typeface="Arial"/>
              </a:rPr>
              <a:t>liczba kompleksów leśnych: 109</a:t>
            </a:r>
            <a:endParaRPr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461896" y="3523979"/>
            <a:ext cx="2549129" cy="3030447"/>
          </a:xfrm>
          <a:prstGeom prst="rect">
            <a:avLst/>
          </a:prstGeom>
        </p:spPr>
      </p:pic>
      <p:graphicFrame>
        <p:nvGraphicFramePr>
          <p:cNvPr id="6" name="Wykres 5"/>
          <p:cNvGraphicFramePr>
            <a:graphicFrameLocks/>
          </p:cNvGraphicFramePr>
          <p:nvPr/>
        </p:nvGraphicFramePr>
        <p:xfrm>
          <a:off x="7471614" y="277825"/>
          <a:ext cx="3643634" cy="2219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252014" y="90951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Do kogo należą lasy w granicach Nadleśnictwa?</a:t>
            </a:r>
            <a:endParaRPr lang="pl-PL" sz="3150">
              <a:highlight>
                <a:srgbClr val="FFFF00"/>
              </a:highlight>
            </a:endParaRPr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1180976" y="1365665"/>
            <a:ext cx="10369152" cy="2225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1600">
                <a:latin typeface="Arial"/>
                <a:ea typeface="Calibri"/>
                <a:cs typeface="Arial"/>
              </a:rPr>
              <a:t>Lasy w zasięgu terytorialnym Nadleśnictwa Oborniki to nie tylko lasy państwowe – część z nich stanowi własność osób prywatnych lub gmin.</a:t>
            </a:r>
            <a:endParaRPr/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1600">
                <a:latin typeface="Arial"/>
                <a:ea typeface="Calibri"/>
                <a:cs typeface="Arial"/>
              </a:rPr>
              <a:t>Rodzaj własności można sprawdzić na mapie w </a:t>
            </a:r>
            <a:r>
              <a:rPr lang="pl-PL" sz="1600" u="sng">
                <a:latin typeface="Arial"/>
                <a:ea typeface="Calibri"/>
                <a:cs typeface="Arial"/>
                <a:hlinkClick r:id="rId3" tooltip="https://www.bdl.lasy.gov.pl/portal/mapy"/>
              </a:rPr>
              <a:t>Banku Danych o Lasach.</a:t>
            </a:r>
            <a:endParaRPr lang="pl-PL" sz="1600">
              <a:latin typeface="Arial"/>
              <a:ea typeface="Calibri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1600">
                <a:latin typeface="Arial"/>
                <a:ea typeface="Calibri"/>
                <a:cs typeface="Arial"/>
              </a:rPr>
              <a:t>Starosta szamotulski powierzył Nadleśniczemu Nadleśnictwa Oborniki nadzór nad gospodarką leśną w lasach niestanowiących własności Skarbu Państwa na obszarze Miasta i Gminy Obrzycko. </a:t>
            </a:r>
            <a:endParaRPr/>
          </a:p>
          <a:p>
            <a:pPr algn="just">
              <a:lnSpc>
                <a:spcPct val="107000"/>
              </a:lnSpc>
              <a:spcAft>
                <a:spcPts val="788"/>
              </a:spcAft>
              <a:defRPr/>
            </a:pPr>
            <a:r>
              <a:rPr lang="pl-PL" sz="1600">
                <a:latin typeface="Arial"/>
                <a:ea typeface="Calibri"/>
                <a:cs typeface="Arial"/>
              </a:rPr>
              <a:t>Dla większości lasów niestanowiących majątku Skarbu Państwa w Powiecie szamotulskim sporządzono nowe plany obowiązujące w latach 2025-2034.</a:t>
            </a:r>
            <a:endParaRPr/>
          </a:p>
        </p:txBody>
      </p:sp>
      <p:grpSp>
        <p:nvGrpSpPr>
          <p:cNvPr id="6" name="Grupa 5"/>
          <p:cNvGrpSpPr/>
          <p:nvPr/>
        </p:nvGrpSpPr>
        <p:grpSpPr bwMode="auto">
          <a:xfrm>
            <a:off x="1469008" y="3628765"/>
            <a:ext cx="10153128" cy="2609342"/>
            <a:chOff x="1312474" y="2853730"/>
            <a:chExt cx="10240105" cy="3025746"/>
          </a:xfrm>
        </p:grpSpPr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8312219" y="2853730"/>
              <a:ext cx="3240360" cy="302574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1312474" y="2853730"/>
              <a:ext cx="6999745" cy="302574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1324991" y="837506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350" b="1">
                <a:solidFill>
                  <a:srgbClr val="005023"/>
                </a:solidFill>
                <a:latin typeface="Arial"/>
                <a:cs typeface="Arial"/>
              </a:rPr>
              <a:t>Infrastruktura Nadleśnictwa Oborniki</a:t>
            </a:r>
            <a:endParaRPr lang="pl-PL" sz="3150">
              <a:highlight>
                <a:srgbClr val="FFFF00"/>
              </a:highlight>
            </a:endParaRPr>
          </a:p>
        </p:txBody>
      </p:sp>
      <p:sp>
        <p:nvSpPr>
          <p:cNvPr id="7" name="pole tekstowe 6"/>
          <p:cNvSpPr txBox="1"/>
          <p:nvPr/>
        </p:nvSpPr>
        <p:spPr bwMode="auto">
          <a:xfrm>
            <a:off x="9317880" y="1313881"/>
            <a:ext cx="25202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pl-PL" sz="2000"/>
              <a:t>Wigwam – miejsce spotkań w Danielach (gm. Obrzycko) i w Mycinie (gm. Oborniki)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pl-PL" sz="2000"/>
              <a:t>13 leśniczówek – np. siedziba leśnictwa Daniele(gm. Obrzycko)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pl-PL" sz="2000"/>
              <a:t>Wieża obserwacyjna ppoż. w Mycinie w Kiszewie (gm. Oborniki)</a:t>
            </a:r>
            <a:endParaRPr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91664" y="1274528"/>
            <a:ext cx="3737784" cy="280333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91664" y="3501802"/>
            <a:ext cx="3737784" cy="280333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A7AB376-CB9E-42FE-95CC-A79CD9F2BB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0621" y="1903354"/>
            <a:ext cx="5030612" cy="37729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 bwMode="auto">
          <a:xfrm>
            <a:off x="3907836" y="333450"/>
            <a:ext cx="4483388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100" b="1">
                <a:solidFill>
                  <a:srgbClr val="005023"/>
                </a:solidFill>
                <a:latin typeface="Arial"/>
                <a:cs typeface="Arial"/>
              </a:rPr>
              <a:t>Przyroda na terenie Nadleśnictwa</a:t>
            </a:r>
            <a:endParaRPr lang="pl-PL" sz="3150"/>
          </a:p>
        </p:txBody>
      </p:sp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67DEF9EC-C885-5DF1-DDA8-5BD8AC1262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601074"/>
              </p:ext>
            </p:extLst>
          </p:nvPr>
        </p:nvGraphicFramePr>
        <p:xfrm>
          <a:off x="2153084" y="837506"/>
          <a:ext cx="7704856" cy="5447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6482328" imgH="4582614" progId="Acrobat.Document.2020">
                  <p:embed/>
                </p:oleObj>
              </mc:Choice>
              <mc:Fallback>
                <p:oleObj name="Acrobat Document" r:id="rId3" imgW="6482328" imgH="4582614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53084" y="837506"/>
                        <a:ext cx="7704856" cy="5447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Pakiet 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Pakiet 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</TotalTime>
  <Words>3110</Words>
  <Application>Microsoft Office PowerPoint</Application>
  <DocSecurity>0</DocSecurity>
  <PresentationFormat>Niestandardowy</PresentationFormat>
  <Paragraphs>392</Paragraphs>
  <Slides>46</Slides>
  <Notes>31</Notes>
  <HiddenSlides>0</HiddenSlides>
  <MMClips>1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4" baseType="lpstr">
      <vt:lpstr>Arial</vt:lpstr>
      <vt:lpstr>Calibri</vt:lpstr>
      <vt:lpstr>Now Bold</vt:lpstr>
      <vt:lpstr>Swiss 721 AT</vt:lpstr>
      <vt:lpstr>Times New Roman</vt:lpstr>
      <vt:lpstr>Wingdings</vt:lpstr>
      <vt:lpstr>Motyw pakietu Office</vt:lpstr>
      <vt:lpstr>Acrobat Document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uwagę!</vt:lpstr>
    </vt:vector>
  </TitlesOfParts>
  <Manager/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</dc:title>
  <dc:subject/>
  <dc:creator>x</dc:creator>
  <cp:keywords/>
  <dc:description/>
  <cp:lastModifiedBy>Andżelika Kasperska</cp:lastModifiedBy>
  <cp:revision>223</cp:revision>
  <cp:lastPrinted>2025-04-16T11:26:41Z</cp:lastPrinted>
  <dcterms:created xsi:type="dcterms:W3CDTF">2018-04-04T08:10:24Z</dcterms:created>
  <dcterms:modified xsi:type="dcterms:W3CDTF">2025-08-21T08:44:28Z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0x0101001BA890D47B4F9944BE81BFA24173F6BA</vt:lpwstr>
  </property>
</Properties>
</file>